
<file path=[Content_Types].xml><?xml version="1.0" encoding="utf-8"?>
<Types xmlns="http://schemas.openxmlformats.org/package/2006/content-types">
  <Default Extension="bmp" ContentType="image/bmp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3" r:id="rId4"/>
    <p:sldId id="261" r:id="rId5"/>
    <p:sldId id="277" r:id="rId6"/>
    <p:sldId id="278" r:id="rId7"/>
    <p:sldId id="267" r:id="rId8"/>
    <p:sldId id="273" r:id="rId9"/>
    <p:sldId id="282" r:id="rId10"/>
    <p:sldId id="28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284" r:id="rId22"/>
    <p:sldId id="274" r:id="rId23"/>
    <p:sldId id="287" r:id="rId24"/>
    <p:sldId id="288" r:id="rId25"/>
    <p:sldId id="314" r:id="rId26"/>
    <p:sldId id="315" r:id="rId27"/>
    <p:sldId id="316" r:id="rId28"/>
    <p:sldId id="317" r:id="rId29"/>
    <p:sldId id="319" r:id="rId30"/>
    <p:sldId id="318" r:id="rId31"/>
    <p:sldId id="320" r:id="rId32"/>
    <p:sldId id="321" r:id="rId33"/>
    <p:sldId id="322" r:id="rId34"/>
    <p:sldId id="323" r:id="rId35"/>
    <p:sldId id="324" r:id="rId36"/>
    <p:sldId id="289" r:id="rId37"/>
    <p:sldId id="290" r:id="rId38"/>
    <p:sldId id="279" r:id="rId39"/>
    <p:sldId id="291" r:id="rId40"/>
    <p:sldId id="293" r:id="rId41"/>
    <p:sldId id="294" r:id="rId42"/>
    <p:sldId id="280" r:id="rId43"/>
    <p:sldId id="295" r:id="rId44"/>
    <p:sldId id="325" r:id="rId45"/>
    <p:sldId id="296" r:id="rId46"/>
    <p:sldId id="326" r:id="rId47"/>
    <p:sldId id="281" r:id="rId48"/>
    <p:sldId id="303" r:id="rId49"/>
    <p:sldId id="276" r:id="rId50"/>
  </p:sldIdLst>
  <p:sldSz cx="12192000" cy="6858000"/>
  <p:notesSz cx="6858000" cy="9144000"/>
  <p:embeddedFontLst>
    <p:embeddedFont>
      <p:font typeface="맑은 고딕" panose="020B0503020000020004" pitchFamily="50" charset="-127"/>
      <p:regular r:id="rId51"/>
      <p:bold r:id="rId52"/>
    </p:embeddedFont>
    <p:embeddedFont>
      <p:font typeface="인터파크고딕 B" panose="02000000000000000000" pitchFamily="2" charset="-127"/>
      <p:regular r:id="rId53"/>
    </p:embeddedFont>
    <p:embeddedFont>
      <p:font typeface="인터파크고딕 L" panose="02000000000000000000" pitchFamily="2" charset="-127"/>
      <p:regular r:id="rId54"/>
    </p:embeddedFont>
    <p:embeddedFont>
      <p:font typeface="인터파크고딕 M" panose="02000000000000000000" pitchFamily="2" charset="-127"/>
      <p:regular r:id="rId55"/>
    </p:embeddedFont>
    <p:embeddedFont>
      <p:font typeface="Fira Sans" panose="020B0503050000020004" pitchFamily="34" charset="0"/>
      <p:regular r:id="rId56"/>
      <p:bold r:id="rId57"/>
      <p:italic r:id="rId58"/>
      <p:boldItalic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6DC"/>
    <a:srgbClr val="172C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52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5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5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434EC-9515-D771-71DB-83BDE328F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0F6B54-0A5F-75CA-CF19-1F34D2AC5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E97F3-E70C-F2A3-FB0E-B4384A52B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A160-3D40-4AFF-956F-42A6D7BBAD31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9C0B8B-6E80-2062-1A58-8F75F85DA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57492B-E843-AA59-34C5-5F7BE0FC1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D63C-BDA4-4CE5-BB36-A39AEC9B40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24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B6002-18C2-4265-9A79-9186E7256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E52BD5-1645-6503-BF60-BB449D5D9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92480A-F206-101D-A761-F36781668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A160-3D40-4AFF-956F-42A6D7BBAD31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62CDAE-C649-ABFB-4E37-E7B52F1B2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B9B7AE-E2C1-359A-1A9A-67228B9A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D63C-BDA4-4CE5-BB36-A39AEC9B40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598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42AEF2-01E3-987C-69B5-1F182A53CA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025A9D-292A-45A2-24DD-E17D25DA1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F30819-E13C-736C-B273-E96ADD4DA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A160-3D40-4AFF-956F-42A6D7BBAD31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6E3929-B083-42BD-1805-F441C5A0F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42A32-917B-382D-9092-77141174A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D63C-BDA4-4CE5-BB36-A39AEC9B40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918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4BA16-43B1-BA12-D256-43634595A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B8DA7B-EBAE-75CB-E60C-87B8EEEFD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43D774-2427-9815-D303-C88392955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A160-3D40-4AFF-956F-42A6D7BBAD31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373C9-5A3A-89A8-09CA-4C6155848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0C696-5A31-2A4C-6142-0C6BE4F6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D63C-BDA4-4CE5-BB36-A39AEC9B40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08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413F8-1026-AD72-47A4-9D927C54E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D64064-9F28-8F68-E4D4-0F9EAD6CD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65FCE9-CD9A-52B3-4EE4-CE91C2FE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A160-3D40-4AFF-956F-42A6D7BBAD31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1937FE-491A-5259-C341-724F0DAA2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06FDFD-CCA7-0D86-D74A-015D35D2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D63C-BDA4-4CE5-BB36-A39AEC9B40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04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A72C4D-89E1-299E-5610-ADE960CAD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57A3B2-9A73-BD03-F8B0-D1D16FB3B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A19E36-7401-9907-E343-655229012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952C0-D858-920B-C7CF-1FA5DCEED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A160-3D40-4AFF-956F-42A6D7BBAD31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14731D-389B-30F4-DFD5-47259BCA4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2F79C8-9E6A-9CC5-632A-C7F9956E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D63C-BDA4-4CE5-BB36-A39AEC9B40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469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8FC5A-26BA-D578-3D08-6AA8740F3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99A23B-83F9-5C75-10DF-A9F420BE3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CAB9EE-596B-368E-758D-8C51DCE88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258268-E99B-4F1B-0D26-DDB57E7B8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705B00-1DBF-39C9-90AE-61E8CED1F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47F720-64AF-4E0B-A157-1F72F2450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A160-3D40-4AFF-956F-42A6D7BBAD31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7DF730-840F-8FF6-CF66-2CC2BCEF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94C3C5-9BB5-4652-03E8-9CDF6E883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D63C-BDA4-4CE5-BB36-A39AEC9B40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186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BADE0-B80B-C76C-2A07-6E44DFEE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5FEDD7-DEA0-DE6D-E03F-10849F5D9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A160-3D40-4AFF-956F-42A6D7BBAD31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0BFC4B-390A-A19B-1755-F58C0B325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1A01B4-162C-BE7D-A5CB-C2E31A5D9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D63C-BDA4-4CE5-BB36-A39AEC9B40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352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663FAD-2793-5A99-9048-2C138E7FA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A160-3D40-4AFF-956F-42A6D7BBAD31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C98A44-4346-E0AD-640C-3901B2504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2769DE-8B56-B241-D7CC-87F08784D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D63C-BDA4-4CE5-BB36-A39AEC9B40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95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4AEA1-6922-C351-905E-61230691C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9A9EC3-F3C5-A3F4-40F5-F8FD26CDD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F7AAB4-7189-CCEE-2A3F-2FDA77270C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2D6575-5EA9-3FD8-0A75-E405EB20A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A160-3D40-4AFF-956F-42A6D7BBAD31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A96B78-1CDC-BBAB-38B1-26FE38561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AC4F90-1881-28A8-BD68-D9A9DBFC8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D63C-BDA4-4CE5-BB36-A39AEC9B40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187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7CE74-9D34-087C-AF67-295951492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9D805D-AB7A-FC6D-9438-603FDCE48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9164C2-5EC3-9FDE-67AB-F06B79760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361C59-1A43-6746-C98C-557DE897B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A160-3D40-4AFF-956F-42A6D7BBAD31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147D7B-E842-6B17-1DEC-107F1526D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7DF130-6E18-42EF-D9B0-286321FD8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2D63C-BDA4-4CE5-BB36-A39AEC9B40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461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383300-6E26-D2F4-23DF-DAF55B320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3B0060-98EA-64F0-7FFA-E6ADFBC91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0BB197-746F-8E97-22CB-F569229B2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CA160-3D40-4AFF-956F-42A6D7BBAD31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E567A-2AB5-FEB1-9DE4-A0BE92547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9C467-2482-CD5D-B8DE-EDCA7948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2D63C-BDA4-4CE5-BB36-A39AEC9B40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68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b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b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b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b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b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b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b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b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b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bm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b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b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b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b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b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b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bmp"/><Relationship Id="rId2" Type="http://schemas.openxmlformats.org/officeDocument/2006/relationships/image" Target="../media/image46.b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bmp"/><Relationship Id="rId4" Type="http://schemas.openxmlformats.org/officeDocument/2006/relationships/image" Target="../media/image50.bm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b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b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b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b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92573-5CB0-3D01-61C8-D224D7486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01423"/>
            <a:ext cx="12192000" cy="2387600"/>
          </a:xfrm>
        </p:spPr>
        <p:txBody>
          <a:bodyPr/>
          <a:lstStyle/>
          <a:p>
            <a:r>
              <a:rPr lang="ko-KR" altLang="en-US" dirty="0" err="1">
                <a:solidFill>
                  <a:schemeClr val="bg1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  <a:cs typeface="ADLaM Display" panose="020F0502020204030204" pitchFamily="2" charset="0"/>
              </a:rPr>
              <a:t>부컴쇼핑몰</a:t>
            </a:r>
            <a:endParaRPr lang="ko-KR" altLang="en-US" dirty="0">
              <a:solidFill>
                <a:schemeClr val="bg1"/>
              </a:solidFill>
              <a:latin typeface="인터파크고딕 B" panose="02000000000000000000" pitchFamily="2" charset="-127"/>
              <a:ea typeface="인터파크고딕 B" panose="02000000000000000000" pitchFamily="2" charset="-127"/>
              <a:cs typeface="ADLaM Display" panose="020F0502020204030204" pitchFamily="2" charset="0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8E19A9C5-9294-A942-6BEE-0EA4ED55E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5450" y="5151438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조 </a:t>
            </a:r>
            <a:r>
              <a:rPr lang="ko-KR" altLang="en-US" dirty="0" err="1">
                <a:solidFill>
                  <a:schemeClr val="bg1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부컴오피스</a:t>
            </a:r>
            <a:r>
              <a:rPr lang="ko-KR" altLang="en-US" dirty="0">
                <a:solidFill>
                  <a:schemeClr val="bg1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1933004 </a:t>
            </a:r>
            <a:r>
              <a:rPr lang="ko-KR" altLang="en-US" dirty="0">
                <a:solidFill>
                  <a:schemeClr val="bg1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윤수오</a:t>
            </a:r>
            <a:endParaRPr lang="en-US" altLang="ko-KR" dirty="0">
              <a:solidFill>
                <a:schemeClr val="bg1"/>
              </a:solidFill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1933016 </a:t>
            </a:r>
            <a:r>
              <a:rPr lang="ko-KR" altLang="en-US" dirty="0" err="1">
                <a:solidFill>
                  <a:schemeClr val="bg1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정원동</a:t>
            </a:r>
            <a:endParaRPr lang="en-US" altLang="ko-KR" dirty="0">
              <a:solidFill>
                <a:schemeClr val="bg1"/>
              </a:solidFill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1933017 </a:t>
            </a:r>
            <a:r>
              <a:rPr lang="ko-KR" altLang="en-US" dirty="0">
                <a:solidFill>
                  <a:schemeClr val="bg1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최승용</a:t>
            </a:r>
            <a:endParaRPr lang="en-US" altLang="ko-KR" dirty="0">
              <a:solidFill>
                <a:schemeClr val="bg1"/>
              </a:solidFill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  1933022 </a:t>
            </a:r>
            <a:r>
              <a:rPr lang="ko-KR" altLang="en-US" dirty="0" err="1">
                <a:solidFill>
                  <a:schemeClr val="bg1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한해찬</a:t>
            </a:r>
            <a:endParaRPr lang="en-US" altLang="ko-KR" dirty="0">
              <a:solidFill>
                <a:schemeClr val="bg1"/>
              </a:solidFill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14E505-B1CB-EBB1-85EB-C037EF4A8607}"/>
              </a:ext>
            </a:extLst>
          </p:cNvPr>
          <p:cNvSpPr txBox="1"/>
          <p:nvPr/>
        </p:nvSpPr>
        <p:spPr>
          <a:xfrm>
            <a:off x="0" y="376623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객체지향소프트웨어공학</a:t>
            </a:r>
            <a:r>
              <a:rPr lang="en-US" altLang="ko-KR" sz="2000" dirty="0">
                <a:solidFill>
                  <a:schemeClr val="bg1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 (OOSE, Object Oriented Software Engineering)</a:t>
            </a:r>
            <a:endParaRPr lang="ko-KR" altLang="en-US" sz="2000" dirty="0">
              <a:solidFill>
                <a:schemeClr val="bg1"/>
              </a:solidFill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321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시퀀스 다이어그램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회원가입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9351A9AE-0B6B-E28F-FE52-3A0511DD1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298" y="1854783"/>
            <a:ext cx="7351404" cy="427484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33980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시퀀스 다이어그램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회원탈퇴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9351A9AE-0B6B-E28F-FE52-3A0511DD1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298" y="1854783"/>
            <a:ext cx="7351404" cy="427484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43C1B484-780F-0B6D-5E7E-787B7FB9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297" y="1868614"/>
            <a:ext cx="7351403" cy="441332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25916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시퀀스 다이어그램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로그인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C8226C61-93DD-CA4F-55ED-082272A6A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176" y="1779108"/>
            <a:ext cx="5651647" cy="447981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39786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시퀀스 다이어그램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아이디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/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비밀번호 찾기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 </a:t>
            </a:r>
            <a:endParaRPr lang="ko-KR" altLang="en-US" dirty="0">
              <a:solidFill>
                <a:srgbClr val="4276DC"/>
              </a:solidFill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7C988406-F7A2-7A93-505B-D1902489F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721" y="1482715"/>
            <a:ext cx="6052557" cy="50866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85999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시퀀스 다이어그램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물품 구매</a:t>
            </a:r>
          </a:p>
        </p:txBody>
      </p:sp>
      <p:pic>
        <p:nvPicPr>
          <p:cNvPr id="2" name="Picture 13">
            <a:extLst>
              <a:ext uri="{FF2B5EF4-FFF2-40B4-BE49-F238E27FC236}">
                <a16:creationId xmlns:a16="http://schemas.microsoft.com/office/drawing/2014/main" id="{ED23A73D-18B9-5707-7877-1F1BAD200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674" y="2220542"/>
            <a:ext cx="7612651" cy="285595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4695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시퀀스 다이어그램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장바구니</a:t>
            </a:r>
          </a:p>
        </p:txBody>
      </p:sp>
      <p:pic>
        <p:nvPicPr>
          <p:cNvPr id="2" name="Picture 13">
            <a:extLst>
              <a:ext uri="{FF2B5EF4-FFF2-40B4-BE49-F238E27FC236}">
                <a16:creationId xmlns:a16="http://schemas.microsoft.com/office/drawing/2014/main" id="{ED23A73D-18B9-5707-7877-1F1BAD200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674" y="2220542"/>
            <a:ext cx="7612651" cy="28559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15">
            <a:extLst>
              <a:ext uri="{FF2B5EF4-FFF2-40B4-BE49-F238E27FC236}">
                <a16:creationId xmlns:a16="http://schemas.microsoft.com/office/drawing/2014/main" id="{9B0EAE84-B52C-F601-7668-2FAD8F5A2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266" y="2088112"/>
            <a:ext cx="7665465" cy="384602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42373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시퀀스 다이어그램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주문 처리</a:t>
            </a:r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4F922689-5865-FAD5-A1A9-794878B1B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377" y="2397117"/>
            <a:ext cx="7733246" cy="301360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23269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시퀀스 다이어그램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결제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E82A7E-B553-6FED-B0B0-BB070B64D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270" y="1403392"/>
            <a:ext cx="6027460" cy="540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41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시퀀스 다이어그램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영수증 출력</a:t>
            </a:r>
          </a:p>
        </p:txBody>
      </p:sp>
      <p:pic>
        <p:nvPicPr>
          <p:cNvPr id="2" name="Picture 21">
            <a:extLst>
              <a:ext uri="{FF2B5EF4-FFF2-40B4-BE49-F238E27FC236}">
                <a16:creationId xmlns:a16="http://schemas.microsoft.com/office/drawing/2014/main" id="{AAC9E2B5-00E5-62B2-5819-FD912BB41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52" y="1861089"/>
            <a:ext cx="6451096" cy="388386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30534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시퀀스 다이어그램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배송 조회</a:t>
            </a:r>
          </a:p>
        </p:txBody>
      </p:sp>
      <p:pic>
        <p:nvPicPr>
          <p:cNvPr id="3" name="Picture 23">
            <a:extLst>
              <a:ext uri="{FF2B5EF4-FFF2-40B4-BE49-F238E27FC236}">
                <a16:creationId xmlns:a16="http://schemas.microsoft.com/office/drawing/2014/main" id="{F8181BE2-17CB-8453-6E55-578693DB3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071" y="2340360"/>
            <a:ext cx="6947857" cy="313342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12521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802D7-BC64-886B-5457-CDDE5A40E3A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목차</a:t>
            </a:r>
          </a:p>
        </p:txBody>
      </p:sp>
      <p:sp>
        <p:nvSpPr>
          <p:cNvPr id="4" name="Google Shape;98;p2">
            <a:extLst>
              <a:ext uri="{FF2B5EF4-FFF2-40B4-BE49-F238E27FC236}">
                <a16:creationId xmlns:a16="http://schemas.microsoft.com/office/drawing/2014/main" id="{DACBDA8A-7258-3C2E-72B0-3D2BE0233C62}"/>
              </a:ext>
            </a:extLst>
          </p:cNvPr>
          <p:cNvSpPr txBox="1">
            <a:spLocks/>
          </p:cNvSpPr>
          <p:nvPr/>
        </p:nvSpPr>
        <p:spPr>
          <a:xfrm>
            <a:off x="838200" y="1465994"/>
            <a:ext cx="6477021" cy="48156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1. </a:t>
            </a:r>
            <a:r>
              <a:rPr lang="ko-KR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프로젝트 </a:t>
            </a:r>
            <a:r>
              <a:rPr lang="ko-KR" altLang="en-US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개요</a:t>
            </a:r>
            <a:endParaRPr lang="en-US" altLang="ko-KR" dirty="0">
              <a:solidFill>
                <a:schemeClr val="bg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요구사항 분석</a:t>
            </a:r>
            <a:endParaRPr lang="en-US" altLang="ko-KR" dirty="0">
              <a:solidFill>
                <a:schemeClr val="bg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시스템 설계</a:t>
            </a:r>
            <a:endParaRPr lang="en-US" altLang="ko-KR" dirty="0">
              <a:solidFill>
                <a:schemeClr val="bg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구현</a:t>
            </a:r>
            <a:endParaRPr lang="en-US" altLang="ko-KR" dirty="0">
              <a:solidFill>
                <a:schemeClr val="bg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5. </a:t>
            </a:r>
            <a:r>
              <a:rPr lang="ko-KR" altLang="en-US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시험</a:t>
            </a:r>
            <a:endParaRPr lang="en-US" altLang="ko-KR" dirty="0">
              <a:solidFill>
                <a:schemeClr val="bg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6. </a:t>
            </a:r>
            <a:r>
              <a:rPr lang="ko-KR" altLang="en-US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프로젝트 후기</a:t>
            </a:r>
          </a:p>
        </p:txBody>
      </p:sp>
    </p:spTree>
    <p:extLst>
      <p:ext uri="{BB962C8B-B14F-4D97-AF65-F5344CB8AC3E}">
        <p14:creationId xmlns:p14="http://schemas.microsoft.com/office/powerpoint/2010/main" val="2957904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시퀀스 다이어그램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배송 처리</a:t>
            </a:r>
          </a:p>
        </p:txBody>
      </p:sp>
      <p:pic>
        <p:nvPicPr>
          <p:cNvPr id="3" name="Picture 23">
            <a:extLst>
              <a:ext uri="{FF2B5EF4-FFF2-40B4-BE49-F238E27FC236}">
                <a16:creationId xmlns:a16="http://schemas.microsoft.com/office/drawing/2014/main" id="{F8181BE2-17CB-8453-6E55-578693DB3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071" y="2340360"/>
            <a:ext cx="6947857" cy="313342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" name="Picture 25">
            <a:extLst>
              <a:ext uri="{FF2B5EF4-FFF2-40B4-BE49-F238E27FC236}">
                <a16:creationId xmlns:a16="http://schemas.microsoft.com/office/drawing/2014/main" id="{9AC93C05-D7F8-944A-A322-68A8CA2F9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070" y="2340360"/>
            <a:ext cx="6947857" cy="329009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7941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클래스 다이어그램 조감도</a:t>
            </a:r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77ADEEA2-499E-CF3A-F77C-59D498CE6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484" y="1696994"/>
            <a:ext cx="8167031" cy="483894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96382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92573-5CB0-3D01-61C8-D224D7486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01423"/>
            <a:ext cx="12192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  <a:cs typeface="ADLaM Display" panose="020F0502020204030204" pitchFamily="2" charset="0"/>
              </a:rPr>
              <a:t>시스템 설계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E183587-A7CA-59DA-3777-11F3EA3254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343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데이터베이스 설계</a:t>
            </a:r>
          </a:p>
        </p:txBody>
      </p:sp>
      <p:pic>
        <p:nvPicPr>
          <p:cNvPr id="2" name="Picture 27">
            <a:extLst>
              <a:ext uri="{FF2B5EF4-FFF2-40B4-BE49-F238E27FC236}">
                <a16:creationId xmlns:a16="http://schemas.microsoft.com/office/drawing/2014/main" id="{1760061A-91EC-D3BB-5E21-41F7000EA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074" y="1354075"/>
            <a:ext cx="9575851" cy="513249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92658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UI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 설계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- 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회원가입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6DD3EF-0388-A867-B8BB-541C65D9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421" y="1420632"/>
            <a:ext cx="6896459" cy="51704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A9E83B4-CEB9-8162-6E21-97204A1D4723}"/>
              </a:ext>
            </a:extLst>
          </p:cNvPr>
          <p:cNvSpPr/>
          <p:nvPr/>
        </p:nvSpPr>
        <p:spPr>
          <a:xfrm>
            <a:off x="2333297" y="1860331"/>
            <a:ext cx="2396358" cy="1627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36C145-8286-44BE-08F1-9E0CBD46D3C2}"/>
              </a:ext>
            </a:extLst>
          </p:cNvPr>
          <p:cNvSpPr/>
          <p:nvPr/>
        </p:nvSpPr>
        <p:spPr>
          <a:xfrm>
            <a:off x="1779402" y="4225715"/>
            <a:ext cx="2396358" cy="1627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383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UI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 설계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- 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회원탈퇴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1E2746-52DC-6E6C-8234-314194927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421" y="1510977"/>
            <a:ext cx="7331158" cy="517354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6485A0C-6546-4A60-B0C6-811B08C09162}"/>
              </a:ext>
            </a:extLst>
          </p:cNvPr>
          <p:cNvSpPr/>
          <p:nvPr/>
        </p:nvSpPr>
        <p:spPr>
          <a:xfrm>
            <a:off x="2289153" y="2023039"/>
            <a:ext cx="2396358" cy="1627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05906D-E68A-DFC1-DA14-6E7D965915B9}"/>
              </a:ext>
            </a:extLst>
          </p:cNvPr>
          <p:cNvSpPr/>
          <p:nvPr/>
        </p:nvSpPr>
        <p:spPr>
          <a:xfrm>
            <a:off x="2119937" y="4578104"/>
            <a:ext cx="2396358" cy="1627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830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UI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 설계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로그인</a:t>
            </a:r>
          </a:p>
        </p:txBody>
      </p:sp>
      <p:pic>
        <p:nvPicPr>
          <p:cNvPr id="2" name="Picture 37">
            <a:extLst>
              <a:ext uri="{FF2B5EF4-FFF2-40B4-BE49-F238E27FC236}">
                <a16:creationId xmlns:a16="http://schemas.microsoft.com/office/drawing/2014/main" id="{5B2CB1A1-BD05-8F5F-A0DA-58F50B8A3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57" y="2025052"/>
            <a:ext cx="10944685" cy="341720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05B20A4-85A4-CEC4-6001-70D12304B2D8}"/>
              </a:ext>
            </a:extLst>
          </p:cNvPr>
          <p:cNvSpPr/>
          <p:nvPr/>
        </p:nvSpPr>
        <p:spPr>
          <a:xfrm>
            <a:off x="693682" y="2615499"/>
            <a:ext cx="3083736" cy="2719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500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UI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 설계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아이디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/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비밀번호 찾기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0EDF38-7FB2-5B63-6F4B-EB4527C11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38" y="2027499"/>
            <a:ext cx="4170216" cy="25381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CA5B95-814D-8DD8-9D55-806154820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248" y="1946525"/>
            <a:ext cx="4201732" cy="27001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14CEA90-5858-E3E1-D25A-9228369FF6D8}"/>
              </a:ext>
            </a:extLst>
          </p:cNvPr>
          <p:cNvSpPr/>
          <p:nvPr/>
        </p:nvSpPr>
        <p:spPr>
          <a:xfrm>
            <a:off x="687375" y="2205595"/>
            <a:ext cx="1992762" cy="96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EC7A53-AB56-0031-17A4-069BF32FF62F}"/>
              </a:ext>
            </a:extLst>
          </p:cNvPr>
          <p:cNvSpPr/>
          <p:nvPr/>
        </p:nvSpPr>
        <p:spPr>
          <a:xfrm>
            <a:off x="687375" y="3692286"/>
            <a:ext cx="1992762" cy="96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48BEDE-9771-8875-B0A2-C9BB78AF5781}"/>
              </a:ext>
            </a:extLst>
          </p:cNvPr>
          <p:cNvSpPr/>
          <p:nvPr/>
        </p:nvSpPr>
        <p:spPr>
          <a:xfrm>
            <a:off x="6096000" y="2250789"/>
            <a:ext cx="1992762" cy="96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0CDAAE-D4EE-FF88-7074-4181EFCE2274}"/>
              </a:ext>
            </a:extLst>
          </p:cNvPr>
          <p:cNvSpPr/>
          <p:nvPr/>
        </p:nvSpPr>
        <p:spPr>
          <a:xfrm>
            <a:off x="6332480" y="3764704"/>
            <a:ext cx="1992762" cy="96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542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UI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 설계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아이디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/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비밀번호 찾기</a:t>
            </a:r>
          </a:p>
        </p:txBody>
      </p:sp>
      <p:pic>
        <p:nvPicPr>
          <p:cNvPr id="2" name="Picture 39">
            <a:extLst>
              <a:ext uri="{FF2B5EF4-FFF2-40B4-BE49-F238E27FC236}">
                <a16:creationId xmlns:a16="http://schemas.microsoft.com/office/drawing/2014/main" id="{5BD47DF2-0DA1-0D6D-C7ED-62D72E8F2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853" y="2466485"/>
            <a:ext cx="5198364" cy="179819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C5C131E-96B7-0952-A10E-B46D8DDBAFB5}"/>
              </a:ext>
            </a:extLst>
          </p:cNvPr>
          <p:cNvSpPr/>
          <p:nvPr/>
        </p:nvSpPr>
        <p:spPr>
          <a:xfrm>
            <a:off x="687375" y="2205594"/>
            <a:ext cx="4275610" cy="2259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797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UI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 설계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물품 구매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DB561F-85EE-25CE-E9AF-D9225ADC0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642" y="1454216"/>
            <a:ext cx="5601570" cy="513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22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92573-5CB0-3D01-61C8-D224D7486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01423"/>
            <a:ext cx="12192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  <a:cs typeface="ADLaM Display" panose="020F0502020204030204" pitchFamily="2" charset="0"/>
              </a:rPr>
              <a:t>프로젝트 개요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E183587-A7CA-59DA-3777-11F3EA3254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212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UI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 설계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장바구니</a:t>
            </a:r>
          </a:p>
        </p:txBody>
      </p:sp>
      <p:pic>
        <p:nvPicPr>
          <p:cNvPr id="5" name="Picture 41">
            <a:extLst>
              <a:ext uri="{FF2B5EF4-FFF2-40B4-BE49-F238E27FC236}">
                <a16:creationId xmlns:a16="http://schemas.microsoft.com/office/drawing/2014/main" id="{3CAEBD57-6069-EA1B-7658-9B1D37243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516" y="1696994"/>
            <a:ext cx="7682967" cy="386494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29866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UI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 설계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주문 처리</a:t>
            </a:r>
          </a:p>
        </p:txBody>
      </p:sp>
      <p:pic>
        <p:nvPicPr>
          <p:cNvPr id="3" name="Picture 43">
            <a:extLst>
              <a:ext uri="{FF2B5EF4-FFF2-40B4-BE49-F238E27FC236}">
                <a16:creationId xmlns:a16="http://schemas.microsoft.com/office/drawing/2014/main" id="{01862B37-0DDD-0556-D08D-738C6E210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859" y="1851506"/>
            <a:ext cx="7560281" cy="418353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26459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UI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 설계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결제</a:t>
            </a:r>
          </a:p>
        </p:txBody>
      </p:sp>
      <p:pic>
        <p:nvPicPr>
          <p:cNvPr id="2" name="Picture 45">
            <a:extLst>
              <a:ext uri="{FF2B5EF4-FFF2-40B4-BE49-F238E27FC236}">
                <a16:creationId xmlns:a16="http://schemas.microsoft.com/office/drawing/2014/main" id="{9223108C-0117-55ED-FB2C-A060A6104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616" y="1999826"/>
            <a:ext cx="4088384" cy="34061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47">
            <a:extLst>
              <a:ext uri="{FF2B5EF4-FFF2-40B4-BE49-F238E27FC236}">
                <a16:creationId xmlns:a16="http://schemas.microsoft.com/office/drawing/2014/main" id="{00F03A4C-6772-84F0-F081-1188EB3B0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709" y="1999826"/>
            <a:ext cx="4117848" cy="343077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99973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UI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 설계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영수증 출력</a:t>
            </a:r>
          </a:p>
        </p:txBody>
      </p:sp>
      <p:pic>
        <p:nvPicPr>
          <p:cNvPr id="3" name="Picture 49">
            <a:extLst>
              <a:ext uri="{FF2B5EF4-FFF2-40B4-BE49-F238E27FC236}">
                <a16:creationId xmlns:a16="http://schemas.microsoft.com/office/drawing/2014/main" id="{2FB506AF-C80F-80D7-61AF-34B111A5B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47" y="1696994"/>
            <a:ext cx="5198364" cy="433095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73565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UI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 설계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배송 조회</a:t>
            </a:r>
          </a:p>
        </p:txBody>
      </p:sp>
      <p:pic>
        <p:nvPicPr>
          <p:cNvPr id="2" name="Picture 51">
            <a:extLst>
              <a:ext uri="{FF2B5EF4-FFF2-40B4-BE49-F238E27FC236}">
                <a16:creationId xmlns:a16="http://schemas.microsoft.com/office/drawing/2014/main" id="{C41757A5-4498-A0A7-5010-A3FDAD130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36" y="2081807"/>
            <a:ext cx="5198364" cy="298780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53">
            <a:extLst>
              <a:ext uri="{FF2B5EF4-FFF2-40B4-BE49-F238E27FC236}">
                <a16:creationId xmlns:a16="http://schemas.microsoft.com/office/drawing/2014/main" id="{F0092C49-3CE3-CE09-642C-6832B7DD3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436" y="2077489"/>
            <a:ext cx="5198364" cy="29921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29C53E5-3850-C948-A530-6B60A6A46DA9}"/>
              </a:ext>
            </a:extLst>
          </p:cNvPr>
          <p:cNvSpPr/>
          <p:nvPr/>
        </p:nvSpPr>
        <p:spPr>
          <a:xfrm>
            <a:off x="977461" y="2489373"/>
            <a:ext cx="1481960" cy="2259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15B4A-F759-28B0-B1DC-1502FD336B6F}"/>
              </a:ext>
            </a:extLst>
          </p:cNvPr>
          <p:cNvSpPr/>
          <p:nvPr/>
        </p:nvSpPr>
        <p:spPr>
          <a:xfrm>
            <a:off x="6175825" y="2641773"/>
            <a:ext cx="1481960" cy="2259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2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UI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 설계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배송 처리</a:t>
            </a:r>
          </a:p>
        </p:txBody>
      </p:sp>
      <p:pic>
        <p:nvPicPr>
          <p:cNvPr id="2" name="Picture 51">
            <a:extLst>
              <a:ext uri="{FF2B5EF4-FFF2-40B4-BE49-F238E27FC236}">
                <a16:creationId xmlns:a16="http://schemas.microsoft.com/office/drawing/2014/main" id="{C41757A5-4498-A0A7-5010-A3FDAD130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36" y="2081807"/>
            <a:ext cx="5198364" cy="298780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53">
            <a:extLst>
              <a:ext uri="{FF2B5EF4-FFF2-40B4-BE49-F238E27FC236}">
                <a16:creationId xmlns:a16="http://schemas.microsoft.com/office/drawing/2014/main" id="{F0092C49-3CE3-CE09-642C-6832B7DD3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436" y="2077489"/>
            <a:ext cx="5198364" cy="29921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29C53E5-3850-C948-A530-6B60A6A46DA9}"/>
              </a:ext>
            </a:extLst>
          </p:cNvPr>
          <p:cNvSpPr/>
          <p:nvPr/>
        </p:nvSpPr>
        <p:spPr>
          <a:xfrm>
            <a:off x="977461" y="2489373"/>
            <a:ext cx="1481960" cy="2259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15B4A-F759-28B0-B1DC-1502FD336B6F}"/>
              </a:ext>
            </a:extLst>
          </p:cNvPr>
          <p:cNvSpPr/>
          <p:nvPr/>
        </p:nvSpPr>
        <p:spPr>
          <a:xfrm>
            <a:off x="6175825" y="2641773"/>
            <a:ext cx="1481960" cy="2259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55">
            <a:extLst>
              <a:ext uri="{FF2B5EF4-FFF2-40B4-BE49-F238E27FC236}">
                <a16:creationId xmlns:a16="http://schemas.microsoft.com/office/drawing/2014/main" id="{37DBB471-27E1-5157-F20C-7ED75787E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36" y="2076346"/>
            <a:ext cx="5198364" cy="299326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57">
            <a:extLst>
              <a:ext uri="{FF2B5EF4-FFF2-40B4-BE49-F238E27FC236}">
                <a16:creationId xmlns:a16="http://schemas.microsoft.com/office/drawing/2014/main" id="{21A2EB23-B12B-DFD2-1B11-BA30FED79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436" y="2085109"/>
            <a:ext cx="5198364" cy="2984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166CB63-9C00-466C-C3ED-677AE70EF5A0}"/>
              </a:ext>
            </a:extLst>
          </p:cNvPr>
          <p:cNvSpPr/>
          <p:nvPr/>
        </p:nvSpPr>
        <p:spPr>
          <a:xfrm>
            <a:off x="1036897" y="2559792"/>
            <a:ext cx="1481960" cy="2259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4AFA32-35E2-D57B-6D37-8EE642798AF8}"/>
              </a:ext>
            </a:extLst>
          </p:cNvPr>
          <p:cNvSpPr/>
          <p:nvPr/>
        </p:nvSpPr>
        <p:spPr>
          <a:xfrm>
            <a:off x="6155436" y="2595445"/>
            <a:ext cx="1481960" cy="2259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816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설계 컴포넌트 다이어그램</a:t>
            </a:r>
          </a:p>
        </p:txBody>
      </p:sp>
      <p:pic>
        <p:nvPicPr>
          <p:cNvPr id="2" name="Picture 59">
            <a:extLst>
              <a:ext uri="{FF2B5EF4-FFF2-40B4-BE49-F238E27FC236}">
                <a16:creationId xmlns:a16="http://schemas.microsoft.com/office/drawing/2014/main" id="{84D06EF9-76F1-5755-DD10-80CA136C1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007" y="1696994"/>
            <a:ext cx="6731985" cy="414241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68464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설계 </a:t>
            </a:r>
            <a:r>
              <a:rPr lang="ko-KR" altLang="en-US" dirty="0" err="1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디플로이먼트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 다이어그램</a:t>
            </a:r>
          </a:p>
        </p:txBody>
      </p:sp>
      <p:pic>
        <p:nvPicPr>
          <p:cNvPr id="2" name="Picture 61">
            <a:extLst>
              <a:ext uri="{FF2B5EF4-FFF2-40B4-BE49-F238E27FC236}">
                <a16:creationId xmlns:a16="http://schemas.microsoft.com/office/drawing/2014/main" id="{496A6333-7283-C167-A9AB-90A946BC6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089" y="1829425"/>
            <a:ext cx="5913821" cy="445914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04861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92573-5CB0-3D01-61C8-D224D7486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01423"/>
            <a:ext cx="12192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  <a:cs typeface="ADLaM Display" panose="020F0502020204030204" pitchFamily="2" charset="0"/>
              </a:rPr>
              <a:t>구현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E183587-A7CA-59DA-3777-11F3EA3254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524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컴포넌트 구조도</a:t>
            </a:r>
          </a:p>
        </p:txBody>
      </p:sp>
      <p:pic>
        <p:nvPicPr>
          <p:cNvPr id="2" name="Picture 63">
            <a:extLst>
              <a:ext uri="{FF2B5EF4-FFF2-40B4-BE49-F238E27FC236}">
                <a16:creationId xmlns:a16="http://schemas.microsoft.com/office/drawing/2014/main" id="{A426A3BC-9658-71F4-BC90-FDAC76A7B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980" y="1627760"/>
            <a:ext cx="5400040" cy="499402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54082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개발 동기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6608A1-A73B-29B5-6244-08CA3EB94041}"/>
              </a:ext>
            </a:extLst>
          </p:cNvPr>
          <p:cNvSpPr txBox="1"/>
          <p:nvPr/>
        </p:nvSpPr>
        <p:spPr>
          <a:xfrm>
            <a:off x="920706" y="2689020"/>
            <a:ext cx="108908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자회사인 </a:t>
            </a:r>
            <a:r>
              <a:rPr lang="ko-KR" altLang="en-US" sz="2400" dirty="0" err="1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부컴쇼핑몰의</a:t>
            </a:r>
            <a:r>
              <a:rPr lang="ko-KR" altLang="en-US" sz="2400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 제품을 찾는 </a:t>
            </a:r>
            <a:r>
              <a:rPr lang="ko-KR" altLang="en-US" sz="2400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고객</a:t>
            </a:r>
            <a:r>
              <a:rPr lang="ko-KR" altLang="en-US" sz="2400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들이 </a:t>
            </a:r>
            <a:r>
              <a:rPr lang="ko-KR" altLang="en-US" sz="2400" dirty="0" err="1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많아짐</a:t>
            </a:r>
            <a:endParaRPr lang="en-US" altLang="ko-KR" sz="2400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  <a:p>
            <a:endParaRPr lang="en-US" altLang="ko-KR" sz="2400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  <a:p>
            <a:r>
              <a:rPr lang="ko-KR" altLang="en-US" sz="2400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오프라인 </a:t>
            </a:r>
            <a:r>
              <a:rPr lang="ko-KR" altLang="en-US" sz="2400" dirty="0" err="1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구매량</a:t>
            </a:r>
            <a:r>
              <a:rPr lang="ko-KR" altLang="en-US" sz="2400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 및 방문객 </a:t>
            </a:r>
            <a:r>
              <a:rPr lang="ko-KR" altLang="en-US" sz="2400" dirty="0">
                <a:solidFill>
                  <a:srgbClr val="FF0000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폭증</a:t>
            </a:r>
            <a:r>
              <a:rPr lang="ko-KR" altLang="en-US" sz="2400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 </a:t>
            </a:r>
            <a:r>
              <a:rPr lang="en-US" altLang="ko-KR" sz="2400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-&gt; </a:t>
            </a:r>
            <a:r>
              <a:rPr lang="ko-KR" altLang="en-US" sz="2400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오프라인 점포가 </a:t>
            </a:r>
            <a:r>
              <a:rPr lang="ko-KR" altLang="en-US" sz="2400" dirty="0">
                <a:solidFill>
                  <a:srgbClr val="FF0000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혼잡</a:t>
            </a:r>
            <a:r>
              <a:rPr lang="ko-KR" altLang="en-US" sz="2400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한 상황</a:t>
            </a:r>
            <a:endParaRPr lang="en-US" altLang="ko-KR" sz="2400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  <a:p>
            <a:endParaRPr lang="en-US" altLang="ko-KR" sz="2400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  <a:p>
            <a:r>
              <a:rPr lang="ko-KR" altLang="en-US" sz="2400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이를 해결하기 위해 </a:t>
            </a:r>
            <a:r>
              <a:rPr lang="ko-KR" altLang="en-US" sz="2400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온라인 쇼핑몰의 구축 필요성 </a:t>
            </a:r>
            <a:r>
              <a:rPr lang="ko-KR" altLang="en-US" sz="2400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발생</a:t>
            </a:r>
          </a:p>
        </p:txBody>
      </p:sp>
    </p:spTree>
    <p:extLst>
      <p:ext uri="{BB962C8B-B14F-4D97-AF65-F5344CB8AC3E}">
        <p14:creationId xmlns:p14="http://schemas.microsoft.com/office/powerpoint/2010/main" val="1850565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업무 분류</a:t>
            </a:r>
          </a:p>
        </p:txBody>
      </p:sp>
      <p:sp>
        <p:nvSpPr>
          <p:cNvPr id="2" name="Google Shape;1464;p10">
            <a:extLst>
              <a:ext uri="{FF2B5EF4-FFF2-40B4-BE49-F238E27FC236}">
                <a16:creationId xmlns:a16="http://schemas.microsoft.com/office/drawing/2014/main" id="{792B02EA-12C9-C06B-C4C8-A70861806778}"/>
              </a:ext>
            </a:extLst>
          </p:cNvPr>
          <p:cNvSpPr/>
          <p:nvPr/>
        </p:nvSpPr>
        <p:spPr>
          <a:xfrm>
            <a:off x="1027052" y="1705691"/>
            <a:ext cx="2379960" cy="380845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32D36"/>
            </a:solidFill>
            <a:prstDash val="dot"/>
            <a:round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465;p10">
            <a:extLst>
              <a:ext uri="{FF2B5EF4-FFF2-40B4-BE49-F238E27FC236}">
                <a16:creationId xmlns:a16="http://schemas.microsoft.com/office/drawing/2014/main" id="{1C94E403-C25B-8469-D8A9-18BE9D3098DF}"/>
              </a:ext>
            </a:extLst>
          </p:cNvPr>
          <p:cNvSpPr/>
          <p:nvPr/>
        </p:nvSpPr>
        <p:spPr>
          <a:xfrm>
            <a:off x="3716040" y="1726395"/>
            <a:ext cx="2379960" cy="378940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0000"/>
            </a:solidFill>
            <a:prstDash val="dot"/>
            <a:round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466;p10">
            <a:extLst>
              <a:ext uri="{FF2B5EF4-FFF2-40B4-BE49-F238E27FC236}">
                <a16:creationId xmlns:a16="http://schemas.microsoft.com/office/drawing/2014/main" id="{E363642E-EA76-9338-7E4F-7E296FC91825}"/>
              </a:ext>
            </a:extLst>
          </p:cNvPr>
          <p:cNvSpPr/>
          <p:nvPr/>
        </p:nvSpPr>
        <p:spPr>
          <a:xfrm>
            <a:off x="6405028" y="1716042"/>
            <a:ext cx="2379960" cy="378940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32D36"/>
            </a:solidFill>
            <a:prstDash val="dot"/>
            <a:round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466;p10">
            <a:extLst>
              <a:ext uri="{FF2B5EF4-FFF2-40B4-BE49-F238E27FC236}">
                <a16:creationId xmlns:a16="http://schemas.microsoft.com/office/drawing/2014/main" id="{D8EDEDFF-A02A-CEDC-980F-9F96CFA3F634}"/>
              </a:ext>
            </a:extLst>
          </p:cNvPr>
          <p:cNvSpPr/>
          <p:nvPr/>
        </p:nvSpPr>
        <p:spPr>
          <a:xfrm>
            <a:off x="9128354" y="1696994"/>
            <a:ext cx="2379960" cy="380845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32D36"/>
            </a:solidFill>
            <a:prstDash val="dot"/>
            <a:round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29C4E-3E09-C6B0-CB32-70DA22FF909B}"/>
              </a:ext>
            </a:extLst>
          </p:cNvPr>
          <p:cNvSpPr txBox="1"/>
          <p:nvPr/>
        </p:nvSpPr>
        <p:spPr>
          <a:xfrm>
            <a:off x="1622157" y="1761692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회원 관리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4C6FB2-D0B8-9C2D-E7C2-05F2AF65BF1C}"/>
              </a:ext>
            </a:extLst>
          </p:cNvPr>
          <p:cNvSpPr txBox="1"/>
          <p:nvPr/>
        </p:nvSpPr>
        <p:spPr>
          <a:xfrm>
            <a:off x="4311145" y="1782395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주문 관리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5539EF-1AE8-84D1-D514-2F3D72D0AA59}"/>
              </a:ext>
            </a:extLst>
          </p:cNvPr>
          <p:cNvSpPr txBox="1"/>
          <p:nvPr/>
        </p:nvSpPr>
        <p:spPr>
          <a:xfrm>
            <a:off x="7040208" y="1767524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결제 관리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F2237-A065-8E3E-9946-F486A8D3D226}"/>
              </a:ext>
            </a:extLst>
          </p:cNvPr>
          <p:cNvSpPr txBox="1"/>
          <p:nvPr/>
        </p:nvSpPr>
        <p:spPr>
          <a:xfrm>
            <a:off x="9767542" y="176169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배송 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6656D-4D3A-3190-0274-CE87A541F82C}"/>
              </a:ext>
            </a:extLst>
          </p:cNvPr>
          <p:cNvSpPr txBox="1"/>
          <p:nvPr/>
        </p:nvSpPr>
        <p:spPr>
          <a:xfrm>
            <a:off x="1103586" y="2290463"/>
            <a:ext cx="226908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회원정보 등록</a:t>
            </a:r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sz="16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회원정보 삭제</a:t>
            </a:r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sz="16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본인 확인</a:t>
            </a:r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sz="16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로그인</a:t>
            </a:r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sz="16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아이디 찾기</a:t>
            </a:r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sz="16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비밀번호 변경</a:t>
            </a:r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C2ECD-8EE1-E92D-E9A6-ACA679ADF8AF}"/>
              </a:ext>
            </a:extLst>
          </p:cNvPr>
          <p:cNvSpPr txBox="1"/>
          <p:nvPr/>
        </p:nvSpPr>
        <p:spPr>
          <a:xfrm>
            <a:off x="3826912" y="2397948"/>
            <a:ext cx="22690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물품정보 조회</a:t>
            </a:r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sz="16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선택지 제공</a:t>
            </a:r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sz="16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물품 수량 조절</a:t>
            </a:r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sz="16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주문정보 조회</a:t>
            </a:r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sz="16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개인정보 작성</a:t>
            </a:r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EC73A9-1FB1-4B5F-1F67-650888053EBA}"/>
              </a:ext>
            </a:extLst>
          </p:cNvPr>
          <p:cNvSpPr txBox="1"/>
          <p:nvPr/>
        </p:nvSpPr>
        <p:spPr>
          <a:xfrm>
            <a:off x="6515900" y="2396802"/>
            <a:ext cx="22690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결제 내역 정보 조회</a:t>
            </a:r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sz="16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결제 정보 취소</a:t>
            </a:r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sz="16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결제 정보 요청</a:t>
            </a:r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1DD4D4-8295-287D-3E93-3B20938EF422}"/>
              </a:ext>
            </a:extLst>
          </p:cNvPr>
          <p:cNvSpPr txBox="1"/>
          <p:nvPr/>
        </p:nvSpPr>
        <p:spPr>
          <a:xfrm>
            <a:off x="9239226" y="2396802"/>
            <a:ext cx="22690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구입 확정</a:t>
            </a:r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sz="16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리뷰 작성</a:t>
            </a:r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sz="16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리뷰 등록</a:t>
            </a:r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5123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구현 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62DA32-EAD0-09CF-171B-AFE9E8D83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211" y="771638"/>
            <a:ext cx="4662615" cy="545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11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92573-5CB0-3D01-61C8-D224D7486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01423"/>
            <a:ext cx="12192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  <a:cs typeface="ADLaM Display" panose="020F0502020204030204" pitchFamily="2" charset="0"/>
              </a:rPr>
              <a:t>시험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E183587-A7CA-59DA-3777-11F3EA3254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981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테스트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- 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회원관리</a:t>
            </a:r>
          </a:p>
        </p:txBody>
      </p:sp>
      <p:sp>
        <p:nvSpPr>
          <p:cNvPr id="3" name="Google Shape;1464;p10">
            <a:extLst>
              <a:ext uri="{FF2B5EF4-FFF2-40B4-BE49-F238E27FC236}">
                <a16:creationId xmlns:a16="http://schemas.microsoft.com/office/drawing/2014/main" id="{07C3A49C-4367-ED7A-1699-808D569A68EB}"/>
              </a:ext>
            </a:extLst>
          </p:cNvPr>
          <p:cNvSpPr/>
          <p:nvPr/>
        </p:nvSpPr>
        <p:spPr>
          <a:xfrm>
            <a:off x="1124273" y="2872965"/>
            <a:ext cx="2379960" cy="237619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32D36"/>
            </a:solidFill>
            <a:prstDash val="dot"/>
            <a:round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5E602-5EDB-36D0-1E66-990BE7C3ED6A}"/>
              </a:ext>
            </a:extLst>
          </p:cNvPr>
          <p:cNvSpPr txBox="1"/>
          <p:nvPr/>
        </p:nvSpPr>
        <p:spPr>
          <a:xfrm>
            <a:off x="1719378" y="2928966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회원 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BD4EE-6DB0-6DC4-C926-6E3F8228A42D}"/>
              </a:ext>
            </a:extLst>
          </p:cNvPr>
          <p:cNvSpPr txBox="1"/>
          <p:nvPr/>
        </p:nvSpPr>
        <p:spPr>
          <a:xfrm>
            <a:off x="1200807" y="3457737"/>
            <a:ext cx="22690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회원정보 입력 확인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-ID 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중복 확인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회원정보 등록 확인 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6" name="Google Shape;1464;p10">
            <a:extLst>
              <a:ext uri="{FF2B5EF4-FFF2-40B4-BE49-F238E27FC236}">
                <a16:creationId xmlns:a16="http://schemas.microsoft.com/office/drawing/2014/main" id="{EFCAE51B-C871-C8E7-DE7D-2FF1D8129C27}"/>
              </a:ext>
            </a:extLst>
          </p:cNvPr>
          <p:cNvSpPr/>
          <p:nvPr/>
        </p:nvSpPr>
        <p:spPr>
          <a:xfrm>
            <a:off x="3660419" y="2872965"/>
            <a:ext cx="2379960" cy="237619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32D36"/>
            </a:solidFill>
            <a:prstDash val="dot"/>
            <a:round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77D00-49AA-8CE6-F94F-E18BBE0CB909}"/>
              </a:ext>
            </a:extLst>
          </p:cNvPr>
          <p:cNvSpPr txBox="1"/>
          <p:nvPr/>
        </p:nvSpPr>
        <p:spPr>
          <a:xfrm>
            <a:off x="4320705" y="2893366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회원 탈퇴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60F9B-9C08-7426-1DC5-50BA18DF900E}"/>
              </a:ext>
            </a:extLst>
          </p:cNvPr>
          <p:cNvSpPr txBox="1"/>
          <p:nvPr/>
        </p:nvSpPr>
        <p:spPr>
          <a:xfrm>
            <a:off x="3736953" y="3457737"/>
            <a:ext cx="2269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회원정보</a:t>
            </a:r>
            <a:r>
              <a:rPr lang="ko-KR" altLang="en-US" sz="16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삭제 확인</a:t>
            </a:r>
            <a:endParaRPr lang="en-US" altLang="ko-KR" sz="16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1" name="Google Shape;1464;p10">
            <a:extLst>
              <a:ext uri="{FF2B5EF4-FFF2-40B4-BE49-F238E27FC236}">
                <a16:creationId xmlns:a16="http://schemas.microsoft.com/office/drawing/2014/main" id="{B851FEB0-D875-D5D6-A1D5-B3EF55AD8D30}"/>
              </a:ext>
            </a:extLst>
          </p:cNvPr>
          <p:cNvSpPr/>
          <p:nvPr/>
        </p:nvSpPr>
        <p:spPr>
          <a:xfrm>
            <a:off x="6193221" y="2872965"/>
            <a:ext cx="2379960" cy="237619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32D36"/>
            </a:solidFill>
            <a:prstDash val="dot"/>
            <a:round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F7535C-DC5A-2104-65B9-AED162BF4C98}"/>
              </a:ext>
            </a:extLst>
          </p:cNvPr>
          <p:cNvSpPr txBox="1"/>
          <p:nvPr/>
        </p:nvSpPr>
        <p:spPr>
          <a:xfrm>
            <a:off x="6973325" y="2893366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로그인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4ECBF4-E6A5-E576-EBFA-861B4A9D6C36}"/>
              </a:ext>
            </a:extLst>
          </p:cNvPr>
          <p:cNvSpPr txBox="1"/>
          <p:nvPr/>
        </p:nvSpPr>
        <p:spPr>
          <a:xfrm>
            <a:off x="6293069" y="3465353"/>
            <a:ext cx="24562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유효한 회원정보 여부 확인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본인인증 정보 입력 확인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본인인증 정보 확인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5" name="Google Shape;1464;p10">
            <a:extLst>
              <a:ext uri="{FF2B5EF4-FFF2-40B4-BE49-F238E27FC236}">
                <a16:creationId xmlns:a16="http://schemas.microsoft.com/office/drawing/2014/main" id="{170933F7-700F-B697-7B06-B67218208EC0}"/>
              </a:ext>
            </a:extLst>
          </p:cNvPr>
          <p:cNvSpPr/>
          <p:nvPr/>
        </p:nvSpPr>
        <p:spPr>
          <a:xfrm>
            <a:off x="8724338" y="2864268"/>
            <a:ext cx="2379960" cy="237619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32D36"/>
            </a:solidFill>
            <a:prstDash val="dot"/>
            <a:round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4383E8-60B1-AF64-B3F5-C8E4D3F54A60}"/>
              </a:ext>
            </a:extLst>
          </p:cNvPr>
          <p:cNvSpPr txBox="1"/>
          <p:nvPr/>
        </p:nvSpPr>
        <p:spPr>
          <a:xfrm>
            <a:off x="9049081" y="2879269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ID/</a:t>
            </a:r>
            <a:r>
              <a:rPr lang="ko-KR" altLang="en-US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비밀번호 찾기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50F14-36EC-2B56-376E-FFA3FF44EC47}"/>
              </a:ext>
            </a:extLst>
          </p:cNvPr>
          <p:cNvSpPr txBox="1"/>
          <p:nvPr/>
        </p:nvSpPr>
        <p:spPr>
          <a:xfrm>
            <a:off x="8824186" y="3456656"/>
            <a:ext cx="24562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-ID 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찾기 정보 입력 확인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-ID 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찾기 결과 확인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-PW 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찾기 정보 입력 확인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-PW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찾기 정보 확인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13631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테스트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물품 관리</a:t>
            </a:r>
          </a:p>
        </p:txBody>
      </p:sp>
      <p:sp>
        <p:nvSpPr>
          <p:cNvPr id="3" name="Google Shape;1464;p10">
            <a:extLst>
              <a:ext uri="{FF2B5EF4-FFF2-40B4-BE49-F238E27FC236}">
                <a16:creationId xmlns:a16="http://schemas.microsoft.com/office/drawing/2014/main" id="{07C3A49C-4367-ED7A-1699-808D569A68EB}"/>
              </a:ext>
            </a:extLst>
          </p:cNvPr>
          <p:cNvSpPr/>
          <p:nvPr/>
        </p:nvSpPr>
        <p:spPr>
          <a:xfrm>
            <a:off x="1124273" y="2872965"/>
            <a:ext cx="2379960" cy="236357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32D36"/>
            </a:solidFill>
            <a:prstDash val="dot"/>
            <a:round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5E602-5EDB-36D0-1E66-990BE7C3ED6A}"/>
              </a:ext>
            </a:extLst>
          </p:cNvPr>
          <p:cNvSpPr txBox="1"/>
          <p:nvPr/>
        </p:nvSpPr>
        <p:spPr>
          <a:xfrm>
            <a:off x="1578566" y="2893366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물품 정보 조회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BD4EE-6DB0-6DC4-C926-6E3F8228A42D}"/>
              </a:ext>
            </a:extLst>
          </p:cNvPr>
          <p:cNvSpPr txBox="1"/>
          <p:nvPr/>
        </p:nvSpPr>
        <p:spPr>
          <a:xfrm>
            <a:off x="1200807" y="3457737"/>
            <a:ext cx="2269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물품 정보 조회 확인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6" name="Google Shape;1464;p10">
            <a:extLst>
              <a:ext uri="{FF2B5EF4-FFF2-40B4-BE49-F238E27FC236}">
                <a16:creationId xmlns:a16="http://schemas.microsoft.com/office/drawing/2014/main" id="{EFCAE51B-C871-C8E7-DE7D-2FF1D8129C27}"/>
              </a:ext>
            </a:extLst>
          </p:cNvPr>
          <p:cNvSpPr/>
          <p:nvPr/>
        </p:nvSpPr>
        <p:spPr>
          <a:xfrm>
            <a:off x="3660419" y="2872965"/>
            <a:ext cx="2379960" cy="236357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32D36"/>
            </a:solidFill>
            <a:prstDash val="dot"/>
            <a:round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77D00-49AA-8CE6-F94F-E18BBE0CB909}"/>
              </a:ext>
            </a:extLst>
          </p:cNvPr>
          <p:cNvSpPr txBox="1"/>
          <p:nvPr/>
        </p:nvSpPr>
        <p:spPr>
          <a:xfrm>
            <a:off x="4214907" y="289336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선택지 등록</a:t>
            </a:r>
            <a:endParaRPr lang="ko-KR" altLang="en-US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60F9B-9C08-7426-1DC5-50BA18DF900E}"/>
              </a:ext>
            </a:extLst>
          </p:cNvPr>
          <p:cNvSpPr txBox="1"/>
          <p:nvPr/>
        </p:nvSpPr>
        <p:spPr>
          <a:xfrm>
            <a:off x="3736953" y="3457737"/>
            <a:ext cx="2269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물품 정보 조회 확인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1" name="Google Shape;1464;p10">
            <a:extLst>
              <a:ext uri="{FF2B5EF4-FFF2-40B4-BE49-F238E27FC236}">
                <a16:creationId xmlns:a16="http://schemas.microsoft.com/office/drawing/2014/main" id="{B851FEB0-D875-D5D6-A1D5-B3EF55AD8D30}"/>
              </a:ext>
            </a:extLst>
          </p:cNvPr>
          <p:cNvSpPr/>
          <p:nvPr/>
        </p:nvSpPr>
        <p:spPr>
          <a:xfrm>
            <a:off x="6193221" y="2872965"/>
            <a:ext cx="2379960" cy="235488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32D36"/>
            </a:solidFill>
            <a:prstDash val="dot"/>
            <a:round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F7535C-DC5A-2104-65B9-AED162BF4C98}"/>
              </a:ext>
            </a:extLst>
          </p:cNvPr>
          <p:cNvSpPr txBox="1"/>
          <p:nvPr/>
        </p:nvSpPr>
        <p:spPr>
          <a:xfrm>
            <a:off x="6440062" y="2908648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장바구니 정보 조회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4ECBF4-E6A5-E576-EBFA-861B4A9D6C36}"/>
              </a:ext>
            </a:extLst>
          </p:cNvPr>
          <p:cNvSpPr txBox="1"/>
          <p:nvPr/>
        </p:nvSpPr>
        <p:spPr>
          <a:xfrm>
            <a:off x="6293069" y="3465353"/>
            <a:ext cx="2456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물품 수량 수정 확인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5" name="Google Shape;1464;p10">
            <a:extLst>
              <a:ext uri="{FF2B5EF4-FFF2-40B4-BE49-F238E27FC236}">
                <a16:creationId xmlns:a16="http://schemas.microsoft.com/office/drawing/2014/main" id="{170933F7-700F-B697-7B06-B67218208EC0}"/>
              </a:ext>
            </a:extLst>
          </p:cNvPr>
          <p:cNvSpPr/>
          <p:nvPr/>
        </p:nvSpPr>
        <p:spPr>
          <a:xfrm>
            <a:off x="8724338" y="2864267"/>
            <a:ext cx="2379960" cy="236357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32D36"/>
            </a:solidFill>
            <a:prstDash val="dot"/>
            <a:round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4383E8-60B1-AF64-B3F5-C8E4D3F54A60}"/>
              </a:ext>
            </a:extLst>
          </p:cNvPr>
          <p:cNvSpPr txBox="1"/>
          <p:nvPr/>
        </p:nvSpPr>
        <p:spPr>
          <a:xfrm>
            <a:off x="9155136" y="289336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개인정보 등록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50F14-36EC-2B56-376E-FFA3FF44EC47}"/>
              </a:ext>
            </a:extLst>
          </p:cNvPr>
          <p:cNvSpPr txBox="1"/>
          <p:nvPr/>
        </p:nvSpPr>
        <p:spPr>
          <a:xfrm>
            <a:off x="8824186" y="3456656"/>
            <a:ext cx="2456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개인 정보 입력 확인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29586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테스트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결제 관리</a:t>
            </a:r>
          </a:p>
        </p:txBody>
      </p:sp>
      <p:sp>
        <p:nvSpPr>
          <p:cNvPr id="2" name="Google Shape;1464;p10">
            <a:extLst>
              <a:ext uri="{FF2B5EF4-FFF2-40B4-BE49-F238E27FC236}">
                <a16:creationId xmlns:a16="http://schemas.microsoft.com/office/drawing/2014/main" id="{B90C6741-9840-25B9-E308-3D481C068C57}"/>
              </a:ext>
            </a:extLst>
          </p:cNvPr>
          <p:cNvSpPr/>
          <p:nvPr/>
        </p:nvSpPr>
        <p:spPr>
          <a:xfrm>
            <a:off x="2379208" y="2872965"/>
            <a:ext cx="2379960" cy="236357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32D36"/>
            </a:solidFill>
            <a:prstDash val="dot"/>
            <a:round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1D7E3-8B7A-65A8-4486-71AF5462CB38}"/>
              </a:ext>
            </a:extLst>
          </p:cNvPr>
          <p:cNvSpPr txBox="1"/>
          <p:nvPr/>
        </p:nvSpPr>
        <p:spPr>
          <a:xfrm>
            <a:off x="2798242" y="2872965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배송 </a:t>
            </a:r>
            <a:r>
              <a:rPr lang="ko-KR" altLang="en-US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정보 조회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BCF2C3-FE2D-1CDD-2523-0897D724751B}"/>
              </a:ext>
            </a:extLst>
          </p:cNvPr>
          <p:cNvSpPr txBox="1"/>
          <p:nvPr/>
        </p:nvSpPr>
        <p:spPr>
          <a:xfrm>
            <a:off x="2455742" y="3457737"/>
            <a:ext cx="2269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결제 내역 정보 조회 확인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5" name="Google Shape;1464;p10">
            <a:extLst>
              <a:ext uri="{FF2B5EF4-FFF2-40B4-BE49-F238E27FC236}">
                <a16:creationId xmlns:a16="http://schemas.microsoft.com/office/drawing/2014/main" id="{FD6A12AA-327C-5EE2-841C-647DFFBBD127}"/>
              </a:ext>
            </a:extLst>
          </p:cNvPr>
          <p:cNvSpPr/>
          <p:nvPr/>
        </p:nvSpPr>
        <p:spPr>
          <a:xfrm>
            <a:off x="4915354" y="2872965"/>
            <a:ext cx="2379960" cy="236357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32D36"/>
            </a:solidFill>
            <a:prstDash val="dot"/>
            <a:round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D7B54-34CF-9E58-276E-7B14A1F0C724}"/>
              </a:ext>
            </a:extLst>
          </p:cNvPr>
          <p:cNvSpPr txBox="1"/>
          <p:nvPr/>
        </p:nvSpPr>
        <p:spPr>
          <a:xfrm>
            <a:off x="5330380" y="287296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결제 정보 취소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6654C0-FF84-67E4-C82A-274CA24EF8C8}"/>
              </a:ext>
            </a:extLst>
          </p:cNvPr>
          <p:cNvSpPr txBox="1"/>
          <p:nvPr/>
        </p:nvSpPr>
        <p:spPr>
          <a:xfrm>
            <a:off x="4991888" y="3457737"/>
            <a:ext cx="2269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결제 내역 정보 취소 확인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9" name="Google Shape;1464;p10">
            <a:extLst>
              <a:ext uri="{FF2B5EF4-FFF2-40B4-BE49-F238E27FC236}">
                <a16:creationId xmlns:a16="http://schemas.microsoft.com/office/drawing/2014/main" id="{840B449B-9AE5-D066-645F-998FE50353CE}"/>
              </a:ext>
            </a:extLst>
          </p:cNvPr>
          <p:cNvSpPr/>
          <p:nvPr/>
        </p:nvSpPr>
        <p:spPr>
          <a:xfrm>
            <a:off x="7448156" y="2872965"/>
            <a:ext cx="2379960" cy="235488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32D36"/>
            </a:solidFill>
            <a:prstDash val="dot"/>
            <a:round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CBB677-F24C-6613-0AD2-7A1286244B1B}"/>
              </a:ext>
            </a:extLst>
          </p:cNvPr>
          <p:cNvSpPr txBox="1"/>
          <p:nvPr/>
        </p:nvSpPr>
        <p:spPr>
          <a:xfrm>
            <a:off x="7806518" y="289575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결제 정보 요청</a:t>
            </a:r>
            <a:endParaRPr lang="ko-KR" altLang="en-US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4D533-A781-C26C-B863-6D08DE7E2DC8}"/>
              </a:ext>
            </a:extLst>
          </p:cNvPr>
          <p:cNvSpPr txBox="1"/>
          <p:nvPr/>
        </p:nvSpPr>
        <p:spPr>
          <a:xfrm>
            <a:off x="7548004" y="3465353"/>
            <a:ext cx="2456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결제 내역 정보 요청 확인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8530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테스트 </a:t>
            </a:r>
            <a:r>
              <a:rPr lang="en-US" altLang="ko-KR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– 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배송 관리</a:t>
            </a:r>
          </a:p>
        </p:txBody>
      </p:sp>
      <p:sp>
        <p:nvSpPr>
          <p:cNvPr id="3" name="Google Shape;1464;p10">
            <a:extLst>
              <a:ext uri="{FF2B5EF4-FFF2-40B4-BE49-F238E27FC236}">
                <a16:creationId xmlns:a16="http://schemas.microsoft.com/office/drawing/2014/main" id="{07C3A49C-4367-ED7A-1699-808D569A68EB}"/>
              </a:ext>
            </a:extLst>
          </p:cNvPr>
          <p:cNvSpPr/>
          <p:nvPr/>
        </p:nvSpPr>
        <p:spPr>
          <a:xfrm>
            <a:off x="1124273" y="2872965"/>
            <a:ext cx="2379960" cy="236357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32D36"/>
            </a:solidFill>
            <a:prstDash val="dot"/>
            <a:round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5E602-5EDB-36D0-1E66-990BE7C3ED6A}"/>
              </a:ext>
            </a:extLst>
          </p:cNvPr>
          <p:cNvSpPr txBox="1"/>
          <p:nvPr/>
        </p:nvSpPr>
        <p:spPr>
          <a:xfrm>
            <a:off x="1578566" y="2893366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배송정보 조회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BD4EE-6DB0-6DC4-C926-6E3F8228A42D}"/>
              </a:ext>
            </a:extLst>
          </p:cNvPr>
          <p:cNvSpPr txBox="1"/>
          <p:nvPr/>
        </p:nvSpPr>
        <p:spPr>
          <a:xfrm>
            <a:off x="1200807" y="3457737"/>
            <a:ext cx="2269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배송정보 조회 확인</a:t>
            </a:r>
          </a:p>
          <a:p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6" name="Google Shape;1464;p10">
            <a:extLst>
              <a:ext uri="{FF2B5EF4-FFF2-40B4-BE49-F238E27FC236}">
                <a16:creationId xmlns:a16="http://schemas.microsoft.com/office/drawing/2014/main" id="{EFCAE51B-C871-C8E7-DE7D-2FF1D8129C27}"/>
              </a:ext>
            </a:extLst>
          </p:cNvPr>
          <p:cNvSpPr/>
          <p:nvPr/>
        </p:nvSpPr>
        <p:spPr>
          <a:xfrm>
            <a:off x="3660419" y="2872965"/>
            <a:ext cx="2379960" cy="236357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32D36"/>
            </a:solidFill>
            <a:prstDash val="dot"/>
            <a:round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77D00-49AA-8CE6-F94F-E18BBE0CB909}"/>
              </a:ext>
            </a:extLst>
          </p:cNvPr>
          <p:cNvSpPr txBox="1"/>
          <p:nvPr/>
        </p:nvSpPr>
        <p:spPr>
          <a:xfrm>
            <a:off x="3849163" y="2893366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배송정보 상세 조회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60F9B-9C08-7426-1DC5-50BA18DF900E}"/>
              </a:ext>
            </a:extLst>
          </p:cNvPr>
          <p:cNvSpPr txBox="1"/>
          <p:nvPr/>
        </p:nvSpPr>
        <p:spPr>
          <a:xfrm>
            <a:off x="3736953" y="3457737"/>
            <a:ext cx="2269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배송정보 조회 확인</a:t>
            </a:r>
          </a:p>
        </p:txBody>
      </p:sp>
      <p:sp>
        <p:nvSpPr>
          <p:cNvPr id="11" name="Google Shape;1464;p10">
            <a:extLst>
              <a:ext uri="{FF2B5EF4-FFF2-40B4-BE49-F238E27FC236}">
                <a16:creationId xmlns:a16="http://schemas.microsoft.com/office/drawing/2014/main" id="{B851FEB0-D875-D5D6-A1D5-B3EF55AD8D30}"/>
              </a:ext>
            </a:extLst>
          </p:cNvPr>
          <p:cNvSpPr/>
          <p:nvPr/>
        </p:nvSpPr>
        <p:spPr>
          <a:xfrm>
            <a:off x="6193221" y="2872965"/>
            <a:ext cx="2379960" cy="235488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32D36"/>
            </a:solidFill>
            <a:prstDash val="dot"/>
            <a:round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F7535C-DC5A-2104-65B9-AED162BF4C98}"/>
              </a:ext>
            </a:extLst>
          </p:cNvPr>
          <p:cNvSpPr txBox="1"/>
          <p:nvPr/>
        </p:nvSpPr>
        <p:spPr>
          <a:xfrm>
            <a:off x="6622085" y="2893366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구입확정 요청</a:t>
            </a:r>
            <a:endParaRPr lang="ko-KR" altLang="en-US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4ECBF4-E6A5-E576-EBFA-861B4A9D6C36}"/>
              </a:ext>
            </a:extLst>
          </p:cNvPr>
          <p:cNvSpPr txBox="1"/>
          <p:nvPr/>
        </p:nvSpPr>
        <p:spPr>
          <a:xfrm>
            <a:off x="6293069" y="3465353"/>
            <a:ext cx="24562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리뷰 등록 확인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리뷰 수정 확인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리뷰 삭제 확인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5" name="Google Shape;1464;p10">
            <a:extLst>
              <a:ext uri="{FF2B5EF4-FFF2-40B4-BE49-F238E27FC236}">
                <a16:creationId xmlns:a16="http://schemas.microsoft.com/office/drawing/2014/main" id="{170933F7-700F-B697-7B06-B67218208EC0}"/>
              </a:ext>
            </a:extLst>
          </p:cNvPr>
          <p:cNvSpPr/>
          <p:nvPr/>
        </p:nvSpPr>
        <p:spPr>
          <a:xfrm>
            <a:off x="8724338" y="2864267"/>
            <a:ext cx="2379960" cy="2363579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32D36"/>
            </a:solidFill>
            <a:prstDash val="dot"/>
            <a:round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4383E8-60B1-AF64-B3F5-C8E4D3F54A60}"/>
              </a:ext>
            </a:extLst>
          </p:cNvPr>
          <p:cNvSpPr txBox="1"/>
          <p:nvPr/>
        </p:nvSpPr>
        <p:spPr>
          <a:xfrm>
            <a:off x="9363526" y="2893366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리뷰 작성</a:t>
            </a:r>
            <a:endParaRPr lang="ko-KR" altLang="en-US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E50F14-36EC-2B56-376E-FFA3FF44EC47}"/>
              </a:ext>
            </a:extLst>
          </p:cNvPr>
          <p:cNvSpPr txBox="1"/>
          <p:nvPr/>
        </p:nvSpPr>
        <p:spPr>
          <a:xfrm>
            <a:off x="8824186" y="3456656"/>
            <a:ext cx="24562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리뷰 등록 확인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리뷰 수정 확인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리뷰 삭제 확인</a:t>
            </a:r>
            <a:endParaRPr lang="en-US" altLang="ko-KR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563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92573-5CB0-3D01-61C8-D224D7486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01423"/>
            <a:ext cx="12192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  <a:cs typeface="ADLaM Display" panose="020F0502020204030204" pitchFamily="2" charset="0"/>
              </a:rPr>
              <a:t>프로젝트 후기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E183587-A7CA-59DA-3777-11F3EA3254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612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프로젝트 후기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D690FE-1F47-8338-DF51-4662F10E20D8}"/>
              </a:ext>
            </a:extLst>
          </p:cNvPr>
          <p:cNvSpPr txBox="1"/>
          <p:nvPr/>
        </p:nvSpPr>
        <p:spPr>
          <a:xfrm>
            <a:off x="838200" y="2295460"/>
            <a:ext cx="111367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이번 프로젝트를 진행하면서 소통의 중요성을 느꼈는데</a:t>
            </a:r>
            <a:r>
              <a:rPr lang="en-US" altLang="ko-KR" sz="2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,</a:t>
            </a:r>
          </a:p>
          <a:p>
            <a:endParaRPr lang="en-US" altLang="ko-KR" sz="20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sz="2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이는 고객 뿐만 아니라 같이 진행하는 팀원과의 소통 또한 중요함을 다시 한번 깨닫게 되었습니다</a:t>
            </a:r>
            <a:r>
              <a:rPr lang="en-US" altLang="ko-KR" sz="2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.</a:t>
            </a:r>
          </a:p>
          <a:p>
            <a:endParaRPr lang="en-US" altLang="ko-KR" sz="20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sz="2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프로젝트 산출물을 보면서 보람도 크게 느낄 수 있었고 많은 것을 배우는 경험을 얻었습니다</a:t>
            </a:r>
            <a:r>
              <a:rPr lang="en-US" altLang="ko-KR" sz="2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. </a:t>
            </a:r>
          </a:p>
          <a:p>
            <a:endParaRPr lang="en-US" altLang="ko-KR" sz="20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sz="2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같이 노력해준 팀원들에게 고맙다는 말과</a:t>
            </a:r>
            <a:endParaRPr lang="en-US" altLang="ko-KR" sz="20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ko-KR" altLang="en-US" sz="20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sz="2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마지막으로 프로젝트 진행에 도움을 주신 </a:t>
            </a:r>
            <a:r>
              <a:rPr lang="ko-KR" altLang="en-US" sz="2000" dirty="0" err="1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석진원</a:t>
            </a:r>
            <a:r>
              <a:rPr lang="ko-KR" altLang="en-US" sz="2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교수님께 감사드립니다</a:t>
            </a:r>
            <a:r>
              <a:rPr lang="en-US" altLang="ko-KR" sz="20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.</a:t>
            </a:r>
            <a:endParaRPr lang="ko-KR" altLang="en-US" sz="20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2445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92573-5CB0-3D01-61C8-D224D7486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01423"/>
            <a:ext cx="12192000" cy="2387600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  <a:cs typeface="ADLaM Display" panose="020F0502020204030204" pitchFamily="2" charset="0"/>
              </a:rPr>
              <a:t>Thank</a:t>
            </a:r>
            <a:r>
              <a:rPr lang="ko-KR" altLang="en-US" dirty="0">
                <a:solidFill>
                  <a:schemeClr val="bg1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  <a:cs typeface="ADLaM Display" panose="020F0502020204030204" pitchFamily="2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  <a:cs typeface="ADLaM Display" panose="020F0502020204030204" pitchFamily="2" charset="0"/>
              </a:rPr>
              <a:t>You!</a:t>
            </a:r>
            <a:endParaRPr lang="ko-KR" altLang="en-US" dirty="0">
              <a:solidFill>
                <a:schemeClr val="bg1"/>
              </a:solidFill>
              <a:latin typeface="인터파크고딕 B" panose="02000000000000000000" pitchFamily="2" charset="-127"/>
              <a:ea typeface="인터파크고딕 B" panose="02000000000000000000" pitchFamily="2" charset="-127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17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개발 환경</a:t>
            </a:r>
          </a:p>
        </p:txBody>
      </p:sp>
      <p:sp>
        <p:nvSpPr>
          <p:cNvPr id="25" name="Google Shape;1434;p8">
            <a:extLst>
              <a:ext uri="{FF2B5EF4-FFF2-40B4-BE49-F238E27FC236}">
                <a16:creationId xmlns:a16="http://schemas.microsoft.com/office/drawing/2014/main" id="{0A251BC3-04C3-A431-6A77-A9AC19C9F2CF}"/>
              </a:ext>
            </a:extLst>
          </p:cNvPr>
          <p:cNvSpPr/>
          <p:nvPr/>
        </p:nvSpPr>
        <p:spPr>
          <a:xfrm>
            <a:off x="2139605" y="2714081"/>
            <a:ext cx="2938313" cy="68442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32D3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435;p8">
            <a:extLst>
              <a:ext uri="{FF2B5EF4-FFF2-40B4-BE49-F238E27FC236}">
                <a16:creationId xmlns:a16="http://schemas.microsoft.com/office/drawing/2014/main" id="{F97111F5-22F2-E365-69F6-3488F68F8644}"/>
              </a:ext>
            </a:extLst>
          </p:cNvPr>
          <p:cNvSpPr/>
          <p:nvPr/>
        </p:nvSpPr>
        <p:spPr>
          <a:xfrm>
            <a:off x="3456411" y="4463032"/>
            <a:ext cx="5501829" cy="954557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32D3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436;p8">
            <a:extLst>
              <a:ext uri="{FF2B5EF4-FFF2-40B4-BE49-F238E27FC236}">
                <a16:creationId xmlns:a16="http://schemas.microsoft.com/office/drawing/2014/main" id="{0B949693-720E-999D-AA96-A6B1A54762D9}"/>
              </a:ext>
            </a:extLst>
          </p:cNvPr>
          <p:cNvSpPr/>
          <p:nvPr/>
        </p:nvSpPr>
        <p:spPr>
          <a:xfrm>
            <a:off x="5732341" y="2098674"/>
            <a:ext cx="3449358" cy="97187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32D3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1437;p8" descr="AWS Elastic Compute Cloud (EC2) - 유형과 구매옵션">
            <a:extLst>
              <a:ext uri="{FF2B5EF4-FFF2-40B4-BE49-F238E27FC236}">
                <a16:creationId xmlns:a16="http://schemas.microsoft.com/office/drawing/2014/main" id="{2B0B6E2A-2E2A-6325-D46C-A91432D627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31800" y="4456188"/>
            <a:ext cx="1639039" cy="1050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438;p8" descr="Ajax - 위키백과, 우리 모두의 백과사전">
            <a:extLst>
              <a:ext uri="{FF2B5EF4-FFF2-40B4-BE49-F238E27FC236}">
                <a16:creationId xmlns:a16="http://schemas.microsoft.com/office/drawing/2014/main" id="{7A1C421B-4046-0E70-D2B2-2F43ADEB30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9227" y="3944140"/>
            <a:ext cx="756653" cy="363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439;p8" descr="MySQL 기본 명령어 모음 | ThinkGround">
            <a:extLst>
              <a:ext uri="{FF2B5EF4-FFF2-40B4-BE49-F238E27FC236}">
                <a16:creationId xmlns:a16="http://schemas.microsoft.com/office/drawing/2014/main" id="{368FEFAE-9234-9E76-DE6C-BBC20C01CDD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17137" y="2803804"/>
            <a:ext cx="865221" cy="5339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" name="Google Shape;1440;p8">
            <a:extLst>
              <a:ext uri="{FF2B5EF4-FFF2-40B4-BE49-F238E27FC236}">
                <a16:creationId xmlns:a16="http://schemas.microsoft.com/office/drawing/2014/main" id="{EBF44130-ED42-CBE8-7C37-FC3C9C275B1E}"/>
              </a:ext>
            </a:extLst>
          </p:cNvPr>
          <p:cNvCxnSpPr/>
          <p:nvPr/>
        </p:nvCxnSpPr>
        <p:spPr>
          <a:xfrm rot="10800000">
            <a:off x="8246941" y="3176945"/>
            <a:ext cx="33108" cy="1212091"/>
          </a:xfrm>
          <a:prstGeom prst="straightConnector1">
            <a:avLst/>
          </a:prstGeom>
          <a:noFill/>
          <a:ln w="38100" cap="sq" cmpd="sng">
            <a:solidFill>
              <a:srgbClr val="172C51"/>
            </a:solidFill>
            <a:prstDash val="dash"/>
            <a:miter lim="8000"/>
            <a:headEnd type="stealth" w="med" len="med"/>
            <a:tailEnd type="stealth" w="med" len="med"/>
          </a:ln>
        </p:spPr>
      </p:cxnSp>
      <p:pic>
        <p:nvPicPr>
          <p:cNvPr id="33" name="Google Shape;1441;p8" descr="못생긴 로고들 : 네이버 블로그">
            <a:extLst>
              <a:ext uri="{FF2B5EF4-FFF2-40B4-BE49-F238E27FC236}">
                <a16:creationId xmlns:a16="http://schemas.microsoft.com/office/drawing/2014/main" id="{E7C27C9B-12FC-DC80-31F0-11A3E103132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03819" y="4493996"/>
            <a:ext cx="929181" cy="929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442;p8" descr="사무실 생산성을 위한 OffiDocs의 로고 Css Css3">
            <a:extLst>
              <a:ext uri="{FF2B5EF4-FFF2-40B4-BE49-F238E27FC236}">
                <a16:creationId xmlns:a16="http://schemas.microsoft.com/office/drawing/2014/main" id="{2FF28B32-26FC-9A98-CC55-1E21C79EA91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44839" y="2270341"/>
            <a:ext cx="726403" cy="726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443;p8" descr="앱개발에 자주 쓰이는 Javascript">
            <a:extLst>
              <a:ext uri="{FF2B5EF4-FFF2-40B4-BE49-F238E27FC236}">
                <a16:creationId xmlns:a16="http://schemas.microsoft.com/office/drawing/2014/main" id="{AA29223C-ACEA-0680-EEA5-FAAA7A4F47C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60946" y="2282375"/>
            <a:ext cx="650090" cy="65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444;p8" descr="Jquery 일반 워드마크 로고 - 소셜 미디어 및 로고 아이콘">
            <a:extLst>
              <a:ext uri="{FF2B5EF4-FFF2-40B4-BE49-F238E27FC236}">
                <a16:creationId xmlns:a16="http://schemas.microsoft.com/office/drawing/2014/main" id="{9E79C4FC-E235-97F4-6304-2D48E40740E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94278" y="2191073"/>
            <a:ext cx="865221" cy="8652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Google Shape;1445;p8">
            <a:extLst>
              <a:ext uri="{FF2B5EF4-FFF2-40B4-BE49-F238E27FC236}">
                <a16:creationId xmlns:a16="http://schemas.microsoft.com/office/drawing/2014/main" id="{B1023BB4-5121-5262-9ABC-5461D4C3781F}"/>
              </a:ext>
            </a:extLst>
          </p:cNvPr>
          <p:cNvCxnSpPr/>
          <p:nvPr/>
        </p:nvCxnSpPr>
        <p:spPr>
          <a:xfrm rot="16200000">
            <a:off x="3844704" y="3949825"/>
            <a:ext cx="1009652" cy="0"/>
          </a:xfrm>
          <a:prstGeom prst="straightConnector1">
            <a:avLst/>
          </a:prstGeom>
          <a:noFill/>
          <a:ln w="38100" cap="sq" cmpd="sng">
            <a:solidFill>
              <a:srgbClr val="172C51"/>
            </a:solidFill>
            <a:prstDash val="dash"/>
            <a:miter lim="8000"/>
            <a:headEnd type="stealth" w="med" len="med"/>
            <a:tailEnd type="stealth" w="med" len="med"/>
          </a:ln>
        </p:spPr>
      </p:cxnSp>
      <p:sp>
        <p:nvSpPr>
          <p:cNvPr id="38" name="Google Shape;1446;p8">
            <a:extLst>
              <a:ext uri="{FF2B5EF4-FFF2-40B4-BE49-F238E27FC236}">
                <a16:creationId xmlns:a16="http://schemas.microsoft.com/office/drawing/2014/main" id="{4F25C610-9BF7-022D-4D3C-C933BE93FC77}"/>
              </a:ext>
            </a:extLst>
          </p:cNvPr>
          <p:cNvSpPr txBox="1"/>
          <p:nvPr/>
        </p:nvSpPr>
        <p:spPr>
          <a:xfrm>
            <a:off x="2983455" y="2320691"/>
            <a:ext cx="1267899" cy="31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5"/>
              <a:buFont typeface="Arial"/>
              <a:buNone/>
            </a:pPr>
            <a:r>
              <a:rPr lang="ko-KR" sz="1500" b="1" i="0" u="none" strike="noStrike" cap="none" dirty="0" err="1">
                <a:solidFill>
                  <a:srgbClr val="00000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  <a:cs typeface="Arial"/>
                <a:sym typeface="Arial"/>
              </a:rPr>
              <a:t>DataBase</a:t>
            </a:r>
            <a:endParaRPr sz="1500" b="1" i="0" u="none" strike="noStrike" cap="none" dirty="0">
              <a:solidFill>
                <a:srgbClr val="000000"/>
              </a:solidFill>
              <a:latin typeface="인터파크고딕 L" panose="02000000000000000000" pitchFamily="2" charset="-127"/>
              <a:ea typeface="인터파크고딕 L" panose="02000000000000000000" pitchFamily="2" charset="-127"/>
              <a:cs typeface="Arial"/>
              <a:sym typeface="Arial"/>
            </a:endParaRPr>
          </a:p>
        </p:txBody>
      </p:sp>
      <p:sp>
        <p:nvSpPr>
          <p:cNvPr id="39" name="Google Shape;1447;p8">
            <a:extLst>
              <a:ext uri="{FF2B5EF4-FFF2-40B4-BE49-F238E27FC236}">
                <a16:creationId xmlns:a16="http://schemas.microsoft.com/office/drawing/2014/main" id="{FE1DC2C8-8759-E873-4DFC-CD68950EE7E9}"/>
              </a:ext>
            </a:extLst>
          </p:cNvPr>
          <p:cNvSpPr txBox="1"/>
          <p:nvPr/>
        </p:nvSpPr>
        <p:spPr>
          <a:xfrm>
            <a:off x="6912616" y="1690688"/>
            <a:ext cx="1267899" cy="31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5"/>
              <a:buFont typeface="Arial"/>
              <a:buNone/>
            </a:pPr>
            <a:r>
              <a:rPr lang="ko-KR" sz="1500" b="1" i="0" u="none" strike="noStrike" cap="none" dirty="0" err="1">
                <a:solidFill>
                  <a:srgbClr val="00000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  <a:cs typeface="Arial"/>
                <a:sym typeface="Arial"/>
              </a:rPr>
              <a:t>Client</a:t>
            </a:r>
            <a:endParaRPr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40" name="Google Shape;1448;p8">
            <a:extLst>
              <a:ext uri="{FF2B5EF4-FFF2-40B4-BE49-F238E27FC236}">
                <a16:creationId xmlns:a16="http://schemas.microsoft.com/office/drawing/2014/main" id="{7D0DC4B7-35E1-AD87-6880-A471967D16AD}"/>
              </a:ext>
            </a:extLst>
          </p:cNvPr>
          <p:cNvSpPr txBox="1"/>
          <p:nvPr/>
        </p:nvSpPr>
        <p:spPr>
          <a:xfrm>
            <a:off x="5433066" y="4071937"/>
            <a:ext cx="1267899" cy="31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5"/>
              <a:buFont typeface="Arial"/>
              <a:buNone/>
            </a:pPr>
            <a:r>
              <a:rPr lang="ko-KR" sz="1500" b="1" i="0" u="none" strike="noStrike" cap="none" dirty="0">
                <a:solidFill>
                  <a:srgbClr val="000000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  <a:cs typeface="Arial"/>
                <a:sym typeface="Arial"/>
              </a:rPr>
              <a:t>Server</a:t>
            </a:r>
            <a:endParaRPr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pic>
        <p:nvPicPr>
          <p:cNvPr id="41" name="Google Shape;1449;p8">
            <a:extLst>
              <a:ext uri="{FF2B5EF4-FFF2-40B4-BE49-F238E27FC236}">
                <a16:creationId xmlns:a16="http://schemas.microsoft.com/office/drawing/2014/main" id="{798E417C-CFB4-0E4C-DC7A-50B7E392887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39328" y="4767126"/>
            <a:ext cx="1196803" cy="36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50;p8">
            <a:extLst>
              <a:ext uri="{FF2B5EF4-FFF2-40B4-BE49-F238E27FC236}">
                <a16:creationId xmlns:a16="http://schemas.microsoft.com/office/drawing/2014/main" id="{A6B7F27E-274D-CCAE-A643-1559D64CCB2A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51831" y="4636220"/>
            <a:ext cx="826359" cy="661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451;p8">
            <a:extLst>
              <a:ext uri="{FF2B5EF4-FFF2-40B4-BE49-F238E27FC236}">
                <a16:creationId xmlns:a16="http://schemas.microsoft.com/office/drawing/2014/main" id="{1608E741-C51C-7755-ED4D-382F3D3782C4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804713" y="4547409"/>
            <a:ext cx="1143104" cy="789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452;p8">
            <a:extLst>
              <a:ext uri="{FF2B5EF4-FFF2-40B4-BE49-F238E27FC236}">
                <a16:creationId xmlns:a16="http://schemas.microsoft.com/office/drawing/2014/main" id="{22206AD6-5A3F-B154-6555-44FD9E6E8E2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884347" y="3225795"/>
            <a:ext cx="1209931" cy="223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453;p8">
            <a:extLst>
              <a:ext uri="{FF2B5EF4-FFF2-40B4-BE49-F238E27FC236}">
                <a16:creationId xmlns:a16="http://schemas.microsoft.com/office/drawing/2014/main" id="{D058372B-FD6A-43E2-D4CB-FF0C8BB34B41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565695" y="2773872"/>
            <a:ext cx="890716" cy="668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1358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개발 일정</a:t>
            </a:r>
          </a:p>
        </p:txBody>
      </p:sp>
      <p:graphicFrame>
        <p:nvGraphicFramePr>
          <p:cNvPr id="4" name="Google Shape;1518;p12">
            <a:extLst>
              <a:ext uri="{FF2B5EF4-FFF2-40B4-BE49-F238E27FC236}">
                <a16:creationId xmlns:a16="http://schemas.microsoft.com/office/drawing/2014/main" id="{A36F351F-2347-C4AF-EE6F-75F8EF9D05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6004045"/>
              </p:ext>
            </p:extLst>
          </p:nvPr>
        </p:nvGraphicFramePr>
        <p:xfrm>
          <a:off x="1440197" y="1497082"/>
          <a:ext cx="9311605" cy="489741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655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6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6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0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60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60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0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60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60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60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602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9602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8162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rgbClr val="4276DC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sym typeface="Arial"/>
                        </a:rPr>
                        <a:t> </a:t>
                      </a:r>
                      <a:r>
                        <a:rPr lang="ko-KR" sz="1400" b="1" u="none" strike="noStrike" cap="none" dirty="0">
                          <a:solidFill>
                            <a:srgbClr val="4276DC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sym typeface="Arial"/>
                        </a:rPr>
                        <a:t>1</a:t>
                      </a:r>
                      <a:r>
                        <a:rPr lang="ko-KR" altLang="en-US" sz="1400" b="1" u="none" strike="noStrike" cap="none" dirty="0">
                          <a:solidFill>
                            <a:srgbClr val="4276DC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sym typeface="Arial"/>
                        </a:rPr>
                        <a:t>주차</a:t>
                      </a:r>
                      <a:endParaRPr sz="1400" b="1" u="none" strike="noStrike" cap="none" dirty="0">
                        <a:solidFill>
                          <a:srgbClr val="4276DC"/>
                        </a:solidFill>
                        <a:latin typeface="인터파크고딕 M" panose="02000000000000000000" pitchFamily="2" charset="-127"/>
                        <a:ea typeface="인터파크고딕 M" panose="02000000000000000000" pitchFamily="2" charset="-127"/>
                        <a:cs typeface="Arial"/>
                        <a:sym typeface="Arial"/>
                      </a:endParaRPr>
                    </a:p>
                  </a:txBody>
                  <a:tcPr marL="91425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rgbClr val="4276DC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sym typeface="Arial"/>
                        </a:rPr>
                        <a:t>2</a:t>
                      </a:r>
                      <a:r>
                        <a:rPr lang="ko-KR" altLang="en-US" sz="1400" b="1" u="none" strike="noStrike" cap="none" dirty="0">
                          <a:solidFill>
                            <a:srgbClr val="4276DC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sym typeface="Arial"/>
                        </a:rPr>
                        <a:t>주차</a:t>
                      </a:r>
                      <a:endParaRPr dirty="0">
                        <a:solidFill>
                          <a:srgbClr val="4276DC"/>
                        </a:solidFill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rgbClr val="4276DC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sym typeface="Arial"/>
                        </a:rPr>
                        <a:t>3</a:t>
                      </a:r>
                      <a:r>
                        <a:rPr lang="ko-KR" altLang="en-US" sz="1400" b="1" u="none" strike="noStrike" cap="none" dirty="0">
                          <a:solidFill>
                            <a:srgbClr val="4276DC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sym typeface="Arial"/>
                        </a:rPr>
                        <a:t>주차</a:t>
                      </a:r>
                      <a:endParaRPr dirty="0">
                        <a:solidFill>
                          <a:srgbClr val="4276DC"/>
                        </a:solidFill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rgbClr val="4276DC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sym typeface="Arial"/>
                        </a:rPr>
                        <a:t>4</a:t>
                      </a:r>
                      <a:r>
                        <a:rPr lang="ko-KR" altLang="en-US" sz="1400" b="1" u="none" strike="noStrike" cap="none" dirty="0">
                          <a:solidFill>
                            <a:srgbClr val="4276DC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sym typeface="Arial"/>
                        </a:rPr>
                        <a:t>주차</a:t>
                      </a:r>
                      <a:endParaRPr dirty="0">
                        <a:solidFill>
                          <a:srgbClr val="4276DC"/>
                        </a:solidFill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"/>
                        <a:buFont typeface="Arial"/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rgbClr val="4276DC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sym typeface="Arial"/>
                        </a:rPr>
                        <a:t>5</a:t>
                      </a:r>
                      <a:r>
                        <a:rPr lang="ko-KR" altLang="en-US" sz="1400" b="1" u="none" strike="noStrike" cap="none" dirty="0">
                          <a:solidFill>
                            <a:srgbClr val="4276DC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sym typeface="Arial"/>
                        </a:rPr>
                        <a:t>주차</a:t>
                      </a:r>
                      <a:endParaRPr dirty="0">
                        <a:solidFill>
                          <a:srgbClr val="4276DC"/>
                        </a:solidFill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rgbClr val="4276DC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sym typeface="Arial"/>
                        </a:rPr>
                        <a:t>6</a:t>
                      </a:r>
                      <a:r>
                        <a:rPr lang="ko-KR" altLang="en-US" sz="1400" b="1" u="none" strike="noStrike" cap="none" dirty="0">
                          <a:solidFill>
                            <a:srgbClr val="4276DC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sym typeface="Arial"/>
                        </a:rPr>
                        <a:t>주차</a:t>
                      </a:r>
                      <a:endParaRPr dirty="0">
                        <a:solidFill>
                          <a:srgbClr val="4276DC"/>
                        </a:solidFill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rgbClr val="4276DC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sym typeface="Arial"/>
                        </a:rPr>
                        <a:t>7</a:t>
                      </a:r>
                      <a:r>
                        <a:rPr lang="ko-KR" altLang="en-US" sz="1400" b="1" u="none" strike="noStrike" cap="none" dirty="0">
                          <a:solidFill>
                            <a:srgbClr val="4276DC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sym typeface="Arial"/>
                        </a:rPr>
                        <a:t>주차</a:t>
                      </a:r>
                      <a:endParaRPr dirty="0">
                        <a:solidFill>
                          <a:srgbClr val="4276DC"/>
                        </a:solidFill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rgbClr val="4276DC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sym typeface="Arial"/>
                        </a:rPr>
                        <a:t>8</a:t>
                      </a:r>
                      <a:r>
                        <a:rPr lang="ko-KR" altLang="en-US" sz="1400" b="1" u="none" strike="noStrike" cap="none" dirty="0">
                          <a:solidFill>
                            <a:srgbClr val="4276DC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sym typeface="Arial"/>
                        </a:rPr>
                        <a:t>주차</a:t>
                      </a:r>
                      <a:endParaRPr dirty="0">
                        <a:solidFill>
                          <a:srgbClr val="4276DC"/>
                        </a:solidFill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rgbClr val="4276DC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sym typeface="Arial"/>
                        </a:rPr>
                        <a:t>9</a:t>
                      </a:r>
                      <a:r>
                        <a:rPr lang="ko-KR" altLang="en-US" sz="1400" b="1" u="none" strike="noStrike" cap="none" dirty="0">
                          <a:solidFill>
                            <a:srgbClr val="4276DC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sym typeface="Arial"/>
                        </a:rPr>
                        <a:t>주차</a:t>
                      </a:r>
                      <a:endParaRPr dirty="0">
                        <a:solidFill>
                          <a:srgbClr val="4276DC"/>
                        </a:solidFill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rgbClr val="4276DC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sym typeface="Arial"/>
                        </a:rPr>
                        <a:t>10</a:t>
                      </a:r>
                      <a:r>
                        <a:rPr lang="ko-KR" altLang="en-US" sz="1400" b="1" u="none" strike="noStrike" cap="none" dirty="0">
                          <a:solidFill>
                            <a:srgbClr val="4276DC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sym typeface="Arial"/>
                        </a:rPr>
                        <a:t>주차</a:t>
                      </a:r>
                      <a:endParaRPr dirty="0">
                        <a:solidFill>
                          <a:srgbClr val="4276DC"/>
                        </a:solidFill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b="1" u="none" strike="noStrike" cap="none" dirty="0">
                          <a:solidFill>
                            <a:srgbClr val="4276DC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sym typeface="Arial"/>
                        </a:rPr>
                        <a:t>11</a:t>
                      </a:r>
                      <a:r>
                        <a:rPr lang="ko-KR" altLang="en-US" sz="1400" b="1" u="none" strike="noStrike" cap="none" dirty="0">
                          <a:solidFill>
                            <a:srgbClr val="4276DC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sym typeface="Arial"/>
                        </a:rPr>
                        <a:t>주차</a:t>
                      </a:r>
                      <a:endParaRPr dirty="0">
                        <a:solidFill>
                          <a:srgbClr val="4276DC"/>
                        </a:solidFill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2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800" dirty="0"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계획</a:t>
                      </a:r>
                      <a:r>
                        <a:rPr lang="en-US" altLang="ko-KR" sz="1800" dirty="0"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 / </a:t>
                      </a:r>
                      <a:r>
                        <a:rPr lang="ko-KR" altLang="en-US" sz="1800" dirty="0"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착수</a:t>
                      </a:r>
                      <a:endParaRPr sz="18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 marL="45700" marR="45700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45700" marR="45700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2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800" dirty="0"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분석</a:t>
                      </a:r>
                      <a:endParaRPr sz="18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 marL="45700" marR="45700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45700" marR="45700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2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800" dirty="0"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</a:rPr>
                        <a:t>설계</a:t>
                      </a:r>
                      <a:endParaRPr sz="180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 marL="45700" marR="45700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45700" marR="45700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2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800" b="0" u="none" strike="noStrike" cap="none" dirty="0">
                          <a:solidFill>
                            <a:schemeClr val="dk1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sym typeface="Arial"/>
                        </a:rPr>
                        <a:t>구현</a:t>
                      </a:r>
                      <a:endParaRPr sz="1800" b="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 marL="45700" marR="45700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45700" marR="45700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2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800" b="0" u="none" strike="noStrike" cap="none" dirty="0">
                          <a:solidFill>
                            <a:schemeClr val="dk1"/>
                          </a:solidFill>
                          <a:latin typeface="인터파크고딕 M" panose="02000000000000000000" pitchFamily="2" charset="-127"/>
                          <a:ea typeface="인터파크고딕 M" panose="02000000000000000000" pitchFamily="2" charset="-127"/>
                          <a:sym typeface="Arial"/>
                        </a:rPr>
                        <a:t>시험</a:t>
                      </a:r>
                      <a:endParaRPr sz="1800" b="0" dirty="0">
                        <a:latin typeface="인터파크고딕 M" panose="02000000000000000000" pitchFamily="2" charset="-127"/>
                        <a:ea typeface="인터파크고딕 M" panose="02000000000000000000" pitchFamily="2" charset="-127"/>
                      </a:endParaRPr>
                    </a:p>
                  </a:txBody>
                  <a:tcPr marL="45700" marR="45700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45700" marR="45700" marT="45700" marB="45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304800F-1A1B-1372-9C4C-45EB06F72794}"/>
              </a:ext>
            </a:extLst>
          </p:cNvPr>
          <p:cNvSpPr/>
          <p:nvPr/>
        </p:nvSpPr>
        <p:spPr>
          <a:xfrm>
            <a:off x="3146797" y="2522483"/>
            <a:ext cx="3380127" cy="4099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2CD673F-87A1-B6A5-C4BD-6B77F0BF7ED3}"/>
              </a:ext>
            </a:extLst>
          </p:cNvPr>
          <p:cNvSpPr/>
          <p:nvPr/>
        </p:nvSpPr>
        <p:spPr>
          <a:xfrm>
            <a:off x="5928886" y="3354278"/>
            <a:ext cx="2452064" cy="4099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621340-6379-40CF-2494-1CC05E58C6A8}"/>
              </a:ext>
            </a:extLst>
          </p:cNvPr>
          <p:cNvSpPr/>
          <p:nvPr/>
        </p:nvSpPr>
        <p:spPr>
          <a:xfrm>
            <a:off x="8023597" y="4135935"/>
            <a:ext cx="1303284" cy="4099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C6285CE-1189-DF65-AD8C-5C02359A2150}"/>
              </a:ext>
            </a:extLst>
          </p:cNvPr>
          <p:cNvSpPr/>
          <p:nvPr/>
        </p:nvSpPr>
        <p:spPr>
          <a:xfrm>
            <a:off x="9448518" y="4951015"/>
            <a:ext cx="1227890" cy="4099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56EE980-DEDA-2FDA-1ECA-6EEF2886EAAB}"/>
              </a:ext>
            </a:extLst>
          </p:cNvPr>
          <p:cNvSpPr/>
          <p:nvPr/>
        </p:nvSpPr>
        <p:spPr>
          <a:xfrm>
            <a:off x="9448518" y="5771873"/>
            <a:ext cx="1227890" cy="4099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75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7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92573-5CB0-3D01-61C8-D224D7486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01423"/>
            <a:ext cx="12192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인터파크고딕 B" panose="02000000000000000000" pitchFamily="2" charset="-127"/>
                <a:ea typeface="인터파크고딕 B" panose="02000000000000000000" pitchFamily="2" charset="-127"/>
                <a:cs typeface="ADLaM Display" panose="020F0502020204030204" pitchFamily="2" charset="0"/>
              </a:rPr>
              <a:t>요구사항 분석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E183587-A7CA-59DA-3777-11F3EA3254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803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유스케이스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 시나리오</a:t>
            </a:r>
          </a:p>
        </p:txBody>
      </p:sp>
      <p:pic>
        <p:nvPicPr>
          <p:cNvPr id="2050" name="Picture 2" descr="회원 - 무료 사람들개 아이콘">
            <a:extLst>
              <a:ext uri="{FF2B5EF4-FFF2-40B4-BE49-F238E27FC236}">
                <a16:creationId xmlns:a16="http://schemas.microsoft.com/office/drawing/2014/main" id="{9A7B791D-7FA8-5F2A-806F-935AA827C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508" y="1790646"/>
            <a:ext cx="1210792" cy="121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쇼핑 카트 - 무료 음식개 아이콘">
            <a:extLst>
              <a:ext uri="{FF2B5EF4-FFF2-40B4-BE49-F238E27FC236}">
                <a16:creationId xmlns:a16="http://schemas.microsoft.com/office/drawing/2014/main" id="{C20FB4D6-BEC9-5B02-D095-91CFCFF0A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15" y="4124261"/>
            <a:ext cx="1210793" cy="121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카드결제 - 무료 전자개 아이콘">
            <a:extLst>
              <a:ext uri="{FF2B5EF4-FFF2-40B4-BE49-F238E27FC236}">
                <a16:creationId xmlns:a16="http://schemas.microsoft.com/office/drawing/2014/main" id="{9665C0C4-87BD-F284-D8FB-9A42D7743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477" y="1539240"/>
            <a:ext cx="1531883" cy="153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E50B0F-19FC-C1AB-DB99-E9D248A6A5A5}"/>
              </a:ext>
            </a:extLst>
          </p:cNvPr>
          <p:cNvSpPr txBox="1"/>
          <p:nvPr/>
        </p:nvSpPr>
        <p:spPr>
          <a:xfrm>
            <a:off x="1431508" y="3071123"/>
            <a:ext cx="112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회원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DD930-F7CE-1A47-D5EF-29D469471373}"/>
              </a:ext>
            </a:extLst>
          </p:cNvPr>
          <p:cNvSpPr txBox="1"/>
          <p:nvPr/>
        </p:nvSpPr>
        <p:spPr>
          <a:xfrm>
            <a:off x="1449902" y="5367111"/>
            <a:ext cx="112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주문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C2F497-A0CA-B6CB-CBE4-6B790FDE6F6E}"/>
              </a:ext>
            </a:extLst>
          </p:cNvPr>
          <p:cNvSpPr txBox="1"/>
          <p:nvPr/>
        </p:nvSpPr>
        <p:spPr>
          <a:xfrm>
            <a:off x="7062165" y="3082897"/>
            <a:ext cx="112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결제</a:t>
            </a:r>
          </a:p>
        </p:txBody>
      </p:sp>
      <p:pic>
        <p:nvPicPr>
          <p:cNvPr id="2058" name="Picture 10" descr="빠른 배송 - 무료 교통개 아이콘">
            <a:extLst>
              <a:ext uri="{FF2B5EF4-FFF2-40B4-BE49-F238E27FC236}">
                <a16:creationId xmlns:a16="http://schemas.microsoft.com/office/drawing/2014/main" id="{5C3C6BF0-0E8A-9CEC-52BD-E658C497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7" y="3948214"/>
            <a:ext cx="1418897" cy="141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EABF5B-8589-34C1-8DA0-74309A1125A0}"/>
              </a:ext>
            </a:extLst>
          </p:cNvPr>
          <p:cNvSpPr txBox="1"/>
          <p:nvPr/>
        </p:nvSpPr>
        <p:spPr>
          <a:xfrm>
            <a:off x="7006192" y="5367111"/>
            <a:ext cx="112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배송</a:t>
            </a:r>
            <a:r>
              <a:rPr lang="en-US" altLang="ko-KR" dirty="0"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`</a:t>
            </a:r>
            <a:endParaRPr lang="ko-KR" altLang="en-US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A25BBE-4DE0-CE85-AF85-C23FA434315D}"/>
              </a:ext>
            </a:extLst>
          </p:cNvPr>
          <p:cNvSpPr txBox="1"/>
          <p:nvPr/>
        </p:nvSpPr>
        <p:spPr>
          <a:xfrm>
            <a:off x="2642300" y="2075537"/>
            <a:ext cx="4011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회원가입 </a:t>
            </a:r>
            <a:r>
              <a:rPr lang="ko-KR" altLang="en-US" dirty="0" err="1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수행시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아이디 중복확인</a:t>
            </a:r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로그인 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/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비밀번호 찾기 시 본인인증</a:t>
            </a:r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C7A170-13F5-B1B5-60DF-D0C0CFBB1B90}"/>
              </a:ext>
            </a:extLst>
          </p:cNvPr>
          <p:cNvSpPr txBox="1"/>
          <p:nvPr/>
        </p:nvSpPr>
        <p:spPr>
          <a:xfrm>
            <a:off x="2642923" y="4259115"/>
            <a:ext cx="40112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제품 구매 </a:t>
            </a:r>
            <a:r>
              <a:rPr lang="ko-KR" altLang="en-US" dirty="0" err="1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클릭시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선택지 출력</a:t>
            </a:r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장바구니에서 물품 수량 조정</a:t>
            </a:r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개인정보 입력 후 결제 </a:t>
            </a:r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56310-DE6C-4EAC-9B0C-2CD6DB7BF44D}"/>
              </a:ext>
            </a:extLst>
          </p:cNvPr>
          <p:cNvSpPr txBox="1"/>
          <p:nvPr/>
        </p:nvSpPr>
        <p:spPr>
          <a:xfrm>
            <a:off x="8425089" y="4630153"/>
            <a:ext cx="4011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구매한 제품 배송 위치 확인</a:t>
            </a:r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dirty="0">
              <a:latin typeface="인터파크고딕 M" panose="02000000000000000000" pitchFamily="2" charset="-127"/>
              <a:ea typeface="인터파크고딕 M" panose="02000000000000000000" pitchFamily="2" charset="-127"/>
            </a:endParaRPr>
          </a:p>
          <a:p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배송 완료된 제품 리뷰</a:t>
            </a:r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8C9871-FE2D-6374-D6C2-5C5201851DEC}"/>
              </a:ext>
            </a:extLst>
          </p:cNvPr>
          <p:cNvSpPr txBox="1"/>
          <p:nvPr/>
        </p:nvSpPr>
        <p:spPr>
          <a:xfrm>
            <a:off x="8184671" y="1714379"/>
            <a:ext cx="64349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일반 포인트 </a:t>
            </a:r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/ </a:t>
            </a:r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신용카드 결제 선택</a:t>
            </a:r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결제 정보를 입력</a:t>
            </a:r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endParaRPr lang="en-US" altLang="ko-KR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결제 내역이 담긴 영수증 출력</a:t>
            </a:r>
          </a:p>
        </p:txBody>
      </p:sp>
    </p:spTree>
    <p:extLst>
      <p:ext uri="{BB962C8B-B14F-4D97-AF65-F5344CB8AC3E}">
        <p14:creationId xmlns:p14="http://schemas.microsoft.com/office/powerpoint/2010/main" val="2598911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177DE7C-EB3D-2687-3511-826826E12926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유스케이스</a:t>
            </a:r>
            <a:r>
              <a:rPr lang="ko-KR" altLang="en-US" dirty="0">
                <a:solidFill>
                  <a:srgbClr val="4276DC"/>
                </a:solidFill>
                <a:latin typeface="인터파크고딕 M" panose="02000000000000000000" pitchFamily="2" charset="-127"/>
                <a:ea typeface="인터파크고딕 M" panose="02000000000000000000" pitchFamily="2" charset="-127"/>
              </a:rPr>
              <a:t> 다이어그램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E1278-B277-3C7E-1A33-E9860F8FB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980" y="1842171"/>
            <a:ext cx="5400040" cy="423202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44992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576</Words>
  <Application>Microsoft Office PowerPoint</Application>
  <PresentationFormat>와이드스크린</PresentationFormat>
  <Paragraphs>199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6" baseType="lpstr">
      <vt:lpstr>Arial</vt:lpstr>
      <vt:lpstr>인터파크고딕 L</vt:lpstr>
      <vt:lpstr>인터파크고딕 M</vt:lpstr>
      <vt:lpstr>맑은 고딕</vt:lpstr>
      <vt:lpstr>Fira Sans</vt:lpstr>
      <vt:lpstr>인터파크고딕 B</vt:lpstr>
      <vt:lpstr>Office 테마</vt:lpstr>
      <vt:lpstr>부컴쇼핑몰</vt:lpstr>
      <vt:lpstr>목차</vt:lpstr>
      <vt:lpstr>프로젝트 개요</vt:lpstr>
      <vt:lpstr>PowerPoint 프레젠테이션</vt:lpstr>
      <vt:lpstr>PowerPoint 프레젠테이션</vt:lpstr>
      <vt:lpstr>PowerPoint 프레젠테이션</vt:lpstr>
      <vt:lpstr>요구사항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시스템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구현</vt:lpstr>
      <vt:lpstr>PowerPoint 프레젠테이션</vt:lpstr>
      <vt:lpstr>PowerPoint 프레젠테이션</vt:lpstr>
      <vt:lpstr>PowerPoint 프레젠테이션</vt:lpstr>
      <vt:lpstr>시험</vt:lpstr>
      <vt:lpstr>PowerPoint 프레젠테이션</vt:lpstr>
      <vt:lpstr>PowerPoint 프레젠테이션</vt:lpstr>
      <vt:lpstr>PowerPoint 프레젠테이션</vt:lpstr>
      <vt:lpstr>PowerPoint 프레젠테이션</vt:lpstr>
      <vt:lpstr>프로젝트 후기</vt:lpstr>
      <vt:lpstr>PowerPoint 프레젠테이션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청년예배 주보 만들기 시스템</dc:title>
  <dc:creator>윤수오</dc:creator>
  <cp:lastModifiedBy>윤수오</cp:lastModifiedBy>
  <cp:revision>7</cp:revision>
  <dcterms:created xsi:type="dcterms:W3CDTF">2023-12-02T08:51:16Z</dcterms:created>
  <dcterms:modified xsi:type="dcterms:W3CDTF">2023-12-14T07:06:51Z</dcterms:modified>
</cp:coreProperties>
</file>